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Montserrat Bold" charset="1" panose="00000800000000000000"/>
      <p:regular r:id="rId18"/>
    </p:embeddedFont>
    <p:embeddedFont>
      <p:font typeface="Playwrite US Trad" charset="1" panose="00000000000000000000"/>
      <p:regular r:id="rId19"/>
    </p:embeddedFont>
    <p:embeddedFont>
      <p:font typeface="Montserrat" charset="1" panose="00000500000000000000"/>
      <p:regular r:id="rId20"/>
    </p:embeddedFont>
    <p:embeddedFont>
      <p:font typeface="Gagalin" charset="1" panose="00000500000000000000"/>
      <p:regular r:id="rId21"/>
    </p:embeddedFont>
    <p:embeddedFont>
      <p:font typeface="Dekko" charset="1" panose="00000500000000000000"/>
      <p:regular r:id="rId22"/>
    </p:embeddedFont>
    <p:embeddedFont>
      <p:font typeface="Canva Sans" charset="1" panose="020B0503030501040103"/>
      <p:regular r:id="rId23"/>
    </p:embeddedFont>
    <p:embeddedFont>
      <p:font typeface="Prata" charset="1" panose="00000500000000000000"/>
      <p:regular r:id="rId24"/>
    </p:embeddedFont>
    <p:embeddedFont>
      <p:font typeface="Canva Sans Bold" charset="1" panose="020B08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https://consumer.ftc.gov/articles/protect-your-personal-information-data" TargetMode="External" Type="http://schemas.openxmlformats.org/officeDocument/2006/relationships/hyperlink"/><Relationship Id="rId14" Target="https://consumer.ftc.gov/articles/use-two-factor-authentication-protect-your-accounts" TargetMode="External" Type="http://schemas.openxmlformats.org/officeDocument/2006/relationships/hyperlink"/><Relationship Id="rId15" Target="https://consumer.ftc.gov/articles/how-protect-your-phone-hackers#Update" TargetMode="External" Type="http://schemas.openxmlformats.org/officeDocument/2006/relationships/hyperlink"/><Relationship Id="rId16" Target="https://consumer.ftc.gov/articles/how-protect-your-data-you-get-rid-your-computer#back%20up" TargetMode="External" Type="http://schemas.openxmlformats.org/officeDocument/2006/relationships/hyperlink"/><Relationship Id="rId17" Target="https://consumer.ftc.gov/articles/how-protect-your-phone-hackers#Backup" TargetMode="External" Type="http://schemas.openxmlformats.org/officeDocument/2006/relationships/hyperlink"/><Relationship Id="rId18" Target="https://consumer.ftc.gov/articles/how-protect-your-phone-hackers#Backup" TargetMode="External" Type="http://schemas.openxmlformats.org/officeDocument/2006/relationships/hyperlink"/><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3727632" y="5538868"/>
            <a:ext cx="4697437" cy="4913254"/>
          </a:xfrm>
          <a:custGeom>
            <a:avLst/>
            <a:gdLst/>
            <a:ahLst/>
            <a:cxnLst/>
            <a:rect r="r" b="b" t="t" l="l"/>
            <a:pathLst>
              <a:path h="4913254" w="4697437">
                <a:moveTo>
                  <a:pt x="0" y="0"/>
                </a:moveTo>
                <a:lnTo>
                  <a:pt x="4697437" y="0"/>
                </a:lnTo>
                <a:lnTo>
                  <a:pt x="4697437" y="4913253"/>
                </a:lnTo>
                <a:lnTo>
                  <a:pt x="0" y="49132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116335" y="-82396"/>
            <a:ext cx="4697437" cy="4913254"/>
          </a:xfrm>
          <a:custGeom>
            <a:avLst/>
            <a:gdLst/>
            <a:ahLst/>
            <a:cxnLst/>
            <a:rect r="r" b="b" t="t" l="l"/>
            <a:pathLst>
              <a:path h="4913254" w="4697437">
                <a:moveTo>
                  <a:pt x="0" y="0"/>
                </a:moveTo>
                <a:lnTo>
                  <a:pt x="4697437" y="0"/>
                </a:lnTo>
                <a:lnTo>
                  <a:pt x="4697437" y="4913254"/>
                </a:lnTo>
                <a:lnTo>
                  <a:pt x="0" y="49132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443349" y="3224731"/>
            <a:ext cx="11401303" cy="3244853"/>
          </a:xfrm>
          <a:prstGeom prst="rect">
            <a:avLst/>
          </a:prstGeom>
        </p:spPr>
        <p:txBody>
          <a:bodyPr anchor="t" rtlCol="false" tIns="0" lIns="0" bIns="0" rIns="0">
            <a:spAutoFit/>
          </a:bodyPr>
          <a:lstStyle/>
          <a:p>
            <a:pPr algn="ctr">
              <a:lnSpc>
                <a:spcPts val="12572"/>
              </a:lnSpc>
            </a:pPr>
            <a:r>
              <a:rPr lang="en-US" b="true" sz="12206" spc="451">
                <a:solidFill>
                  <a:srgbClr val="FFFFFF"/>
                </a:solidFill>
                <a:latin typeface="Montserrat Bold"/>
                <a:ea typeface="Montserrat Bold"/>
                <a:cs typeface="Montserrat Bold"/>
                <a:sym typeface="Montserrat Bold"/>
              </a:rPr>
              <a:t>PHISHING AWARENESS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2220191" y="4239701"/>
            <a:ext cx="3236284" cy="4062716"/>
            <a:chOff x="0" y="0"/>
            <a:chExt cx="852355" cy="1070016"/>
          </a:xfrm>
        </p:grpSpPr>
        <p:sp>
          <p:nvSpPr>
            <p:cNvPr name="Freeform 4" id="4"/>
            <p:cNvSpPr/>
            <p:nvPr/>
          </p:nvSpPr>
          <p:spPr>
            <a:xfrm flipH="false" flipV="false" rot="0">
              <a:off x="0" y="0"/>
              <a:ext cx="852355" cy="1070016"/>
            </a:xfrm>
            <a:custGeom>
              <a:avLst/>
              <a:gdLst/>
              <a:ahLst/>
              <a:cxnLst/>
              <a:rect r="r" b="b" t="t" l="l"/>
              <a:pathLst>
                <a:path h="1070016" w="852355">
                  <a:moveTo>
                    <a:pt x="47845" y="0"/>
                  </a:moveTo>
                  <a:lnTo>
                    <a:pt x="804510" y="0"/>
                  </a:lnTo>
                  <a:cubicBezTo>
                    <a:pt x="817199" y="0"/>
                    <a:pt x="829369" y="5041"/>
                    <a:pt x="838341" y="14013"/>
                  </a:cubicBezTo>
                  <a:cubicBezTo>
                    <a:pt x="847314" y="22986"/>
                    <a:pt x="852355" y="35155"/>
                    <a:pt x="852355" y="47845"/>
                  </a:cubicBezTo>
                  <a:lnTo>
                    <a:pt x="852355" y="1022171"/>
                  </a:lnTo>
                  <a:cubicBezTo>
                    <a:pt x="852355" y="1048595"/>
                    <a:pt x="830934" y="1070016"/>
                    <a:pt x="804510" y="1070016"/>
                  </a:cubicBezTo>
                  <a:lnTo>
                    <a:pt x="47845" y="1070016"/>
                  </a:lnTo>
                  <a:cubicBezTo>
                    <a:pt x="35155" y="1070016"/>
                    <a:pt x="22986" y="1064975"/>
                    <a:pt x="14013" y="1056003"/>
                  </a:cubicBezTo>
                  <a:cubicBezTo>
                    <a:pt x="5041" y="1047030"/>
                    <a:pt x="0" y="1034861"/>
                    <a:pt x="0" y="1022171"/>
                  </a:cubicBezTo>
                  <a:lnTo>
                    <a:pt x="0" y="47845"/>
                  </a:lnTo>
                  <a:cubicBezTo>
                    <a:pt x="0" y="35155"/>
                    <a:pt x="5041" y="22986"/>
                    <a:pt x="14013" y="14013"/>
                  </a:cubicBezTo>
                  <a:cubicBezTo>
                    <a:pt x="22986" y="5041"/>
                    <a:pt x="35155" y="0"/>
                    <a:pt x="47845" y="0"/>
                  </a:cubicBezTo>
                  <a:close/>
                </a:path>
              </a:pathLst>
            </a:custGeom>
            <a:solidFill>
              <a:srgbClr val="FFFFFF"/>
            </a:solidFill>
          </p:spPr>
        </p:sp>
        <p:sp>
          <p:nvSpPr>
            <p:cNvPr name="TextBox 5" id="5"/>
            <p:cNvSpPr txBox="true"/>
            <p:nvPr/>
          </p:nvSpPr>
          <p:spPr>
            <a:xfrm>
              <a:off x="0" y="-38100"/>
              <a:ext cx="852355" cy="1108116"/>
            </a:xfrm>
            <a:prstGeom prst="rect">
              <a:avLst/>
            </a:prstGeom>
          </p:spPr>
          <p:txBody>
            <a:bodyPr anchor="ctr" rtlCol="false" tIns="50800" lIns="50800" bIns="50800" rIns="50800"/>
            <a:lstStyle/>
            <a:p>
              <a:pPr algn="ctr">
                <a:lnSpc>
                  <a:spcPts val="3111"/>
                </a:lnSpc>
              </a:pPr>
            </a:p>
          </p:txBody>
        </p:sp>
      </p:grpSp>
      <p:grpSp>
        <p:nvGrpSpPr>
          <p:cNvPr name="Group 6" id="6"/>
          <p:cNvGrpSpPr/>
          <p:nvPr/>
        </p:nvGrpSpPr>
        <p:grpSpPr>
          <a:xfrm rot="0">
            <a:off x="9319105" y="4239701"/>
            <a:ext cx="3236284" cy="4062716"/>
            <a:chOff x="0" y="0"/>
            <a:chExt cx="852355" cy="1070016"/>
          </a:xfrm>
        </p:grpSpPr>
        <p:sp>
          <p:nvSpPr>
            <p:cNvPr name="Freeform 7" id="7"/>
            <p:cNvSpPr/>
            <p:nvPr/>
          </p:nvSpPr>
          <p:spPr>
            <a:xfrm flipH="false" flipV="false" rot="0">
              <a:off x="0" y="0"/>
              <a:ext cx="852355" cy="1070016"/>
            </a:xfrm>
            <a:custGeom>
              <a:avLst/>
              <a:gdLst/>
              <a:ahLst/>
              <a:cxnLst/>
              <a:rect r="r" b="b" t="t" l="l"/>
              <a:pathLst>
                <a:path h="1070016" w="852355">
                  <a:moveTo>
                    <a:pt x="47845" y="0"/>
                  </a:moveTo>
                  <a:lnTo>
                    <a:pt x="804510" y="0"/>
                  </a:lnTo>
                  <a:cubicBezTo>
                    <a:pt x="817199" y="0"/>
                    <a:pt x="829369" y="5041"/>
                    <a:pt x="838341" y="14013"/>
                  </a:cubicBezTo>
                  <a:cubicBezTo>
                    <a:pt x="847314" y="22986"/>
                    <a:pt x="852355" y="35155"/>
                    <a:pt x="852355" y="47845"/>
                  </a:cubicBezTo>
                  <a:lnTo>
                    <a:pt x="852355" y="1022171"/>
                  </a:lnTo>
                  <a:cubicBezTo>
                    <a:pt x="852355" y="1048595"/>
                    <a:pt x="830934" y="1070016"/>
                    <a:pt x="804510" y="1070016"/>
                  </a:cubicBezTo>
                  <a:lnTo>
                    <a:pt x="47845" y="1070016"/>
                  </a:lnTo>
                  <a:cubicBezTo>
                    <a:pt x="35155" y="1070016"/>
                    <a:pt x="22986" y="1064975"/>
                    <a:pt x="14013" y="1056003"/>
                  </a:cubicBezTo>
                  <a:cubicBezTo>
                    <a:pt x="5041" y="1047030"/>
                    <a:pt x="0" y="1034861"/>
                    <a:pt x="0" y="1022171"/>
                  </a:cubicBezTo>
                  <a:lnTo>
                    <a:pt x="0" y="47845"/>
                  </a:lnTo>
                  <a:cubicBezTo>
                    <a:pt x="0" y="35155"/>
                    <a:pt x="5041" y="22986"/>
                    <a:pt x="14013" y="14013"/>
                  </a:cubicBezTo>
                  <a:cubicBezTo>
                    <a:pt x="22986" y="5041"/>
                    <a:pt x="35155" y="0"/>
                    <a:pt x="47845" y="0"/>
                  </a:cubicBezTo>
                  <a:close/>
                </a:path>
              </a:pathLst>
            </a:custGeom>
            <a:solidFill>
              <a:srgbClr val="FFFFFF"/>
            </a:solidFill>
          </p:spPr>
        </p:sp>
        <p:sp>
          <p:nvSpPr>
            <p:cNvPr name="TextBox 8" id="8"/>
            <p:cNvSpPr txBox="true"/>
            <p:nvPr/>
          </p:nvSpPr>
          <p:spPr>
            <a:xfrm>
              <a:off x="0" y="-38100"/>
              <a:ext cx="852355" cy="1108116"/>
            </a:xfrm>
            <a:prstGeom prst="rect">
              <a:avLst/>
            </a:prstGeom>
          </p:spPr>
          <p:txBody>
            <a:bodyPr anchor="ctr" rtlCol="false" tIns="50800" lIns="50800" bIns="50800" rIns="50800"/>
            <a:lstStyle/>
            <a:p>
              <a:pPr algn="ctr">
                <a:lnSpc>
                  <a:spcPts val="3111"/>
                </a:lnSpc>
              </a:pPr>
            </a:p>
          </p:txBody>
        </p:sp>
      </p:grpSp>
      <p:grpSp>
        <p:nvGrpSpPr>
          <p:cNvPr name="Group 9" id="9"/>
          <p:cNvGrpSpPr/>
          <p:nvPr/>
        </p:nvGrpSpPr>
        <p:grpSpPr>
          <a:xfrm rot="0">
            <a:off x="5711345" y="4239701"/>
            <a:ext cx="3236284" cy="4062716"/>
            <a:chOff x="0" y="0"/>
            <a:chExt cx="852355" cy="1070016"/>
          </a:xfrm>
        </p:grpSpPr>
        <p:sp>
          <p:nvSpPr>
            <p:cNvPr name="Freeform 10" id="10"/>
            <p:cNvSpPr/>
            <p:nvPr/>
          </p:nvSpPr>
          <p:spPr>
            <a:xfrm flipH="false" flipV="false" rot="0">
              <a:off x="0" y="0"/>
              <a:ext cx="852355" cy="1070016"/>
            </a:xfrm>
            <a:custGeom>
              <a:avLst/>
              <a:gdLst/>
              <a:ahLst/>
              <a:cxnLst/>
              <a:rect r="r" b="b" t="t" l="l"/>
              <a:pathLst>
                <a:path h="1070016" w="852355">
                  <a:moveTo>
                    <a:pt x="47845" y="0"/>
                  </a:moveTo>
                  <a:lnTo>
                    <a:pt x="804510" y="0"/>
                  </a:lnTo>
                  <a:cubicBezTo>
                    <a:pt x="817199" y="0"/>
                    <a:pt x="829369" y="5041"/>
                    <a:pt x="838341" y="14013"/>
                  </a:cubicBezTo>
                  <a:cubicBezTo>
                    <a:pt x="847314" y="22986"/>
                    <a:pt x="852355" y="35155"/>
                    <a:pt x="852355" y="47845"/>
                  </a:cubicBezTo>
                  <a:lnTo>
                    <a:pt x="852355" y="1022171"/>
                  </a:lnTo>
                  <a:cubicBezTo>
                    <a:pt x="852355" y="1048595"/>
                    <a:pt x="830934" y="1070016"/>
                    <a:pt x="804510" y="1070016"/>
                  </a:cubicBezTo>
                  <a:lnTo>
                    <a:pt x="47845" y="1070016"/>
                  </a:lnTo>
                  <a:cubicBezTo>
                    <a:pt x="35155" y="1070016"/>
                    <a:pt x="22986" y="1064975"/>
                    <a:pt x="14013" y="1056003"/>
                  </a:cubicBezTo>
                  <a:cubicBezTo>
                    <a:pt x="5041" y="1047030"/>
                    <a:pt x="0" y="1034861"/>
                    <a:pt x="0" y="1022171"/>
                  </a:cubicBezTo>
                  <a:lnTo>
                    <a:pt x="0" y="47845"/>
                  </a:lnTo>
                  <a:cubicBezTo>
                    <a:pt x="0" y="35155"/>
                    <a:pt x="5041" y="22986"/>
                    <a:pt x="14013" y="14013"/>
                  </a:cubicBezTo>
                  <a:cubicBezTo>
                    <a:pt x="22986" y="5041"/>
                    <a:pt x="35155" y="0"/>
                    <a:pt x="47845" y="0"/>
                  </a:cubicBezTo>
                  <a:close/>
                </a:path>
              </a:pathLst>
            </a:custGeom>
            <a:solidFill>
              <a:srgbClr val="48699F">
                <a:alpha val="75686"/>
              </a:srgbClr>
            </a:solidFill>
          </p:spPr>
        </p:sp>
        <p:sp>
          <p:nvSpPr>
            <p:cNvPr name="TextBox 11" id="11"/>
            <p:cNvSpPr txBox="true"/>
            <p:nvPr/>
          </p:nvSpPr>
          <p:spPr>
            <a:xfrm>
              <a:off x="0" y="-38100"/>
              <a:ext cx="852355" cy="1108116"/>
            </a:xfrm>
            <a:prstGeom prst="rect">
              <a:avLst/>
            </a:prstGeom>
          </p:spPr>
          <p:txBody>
            <a:bodyPr anchor="ctr" rtlCol="false" tIns="50800" lIns="50800" bIns="50800" rIns="50800"/>
            <a:lstStyle/>
            <a:p>
              <a:pPr algn="ctr">
                <a:lnSpc>
                  <a:spcPts val="3111"/>
                </a:lnSpc>
              </a:pPr>
            </a:p>
          </p:txBody>
        </p:sp>
      </p:grpSp>
      <p:sp>
        <p:nvSpPr>
          <p:cNvPr name="Freeform 12" id="12"/>
          <p:cNvSpPr/>
          <p:nvPr/>
        </p:nvSpPr>
        <p:spPr>
          <a:xfrm flipH="false" flipV="false" rot="0">
            <a:off x="13727632" y="5538868"/>
            <a:ext cx="4697437" cy="4913254"/>
          </a:xfrm>
          <a:custGeom>
            <a:avLst/>
            <a:gdLst/>
            <a:ahLst/>
            <a:cxnLst/>
            <a:rect r="r" b="b" t="t" l="l"/>
            <a:pathLst>
              <a:path h="4913254" w="4697437">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12840066" y="4239701"/>
            <a:ext cx="3236284" cy="4062716"/>
            <a:chOff x="0" y="0"/>
            <a:chExt cx="852355" cy="1070016"/>
          </a:xfrm>
        </p:grpSpPr>
        <p:sp>
          <p:nvSpPr>
            <p:cNvPr name="Freeform 14" id="14"/>
            <p:cNvSpPr/>
            <p:nvPr/>
          </p:nvSpPr>
          <p:spPr>
            <a:xfrm flipH="false" flipV="false" rot="0">
              <a:off x="0" y="0"/>
              <a:ext cx="852355" cy="1070016"/>
            </a:xfrm>
            <a:custGeom>
              <a:avLst/>
              <a:gdLst/>
              <a:ahLst/>
              <a:cxnLst/>
              <a:rect r="r" b="b" t="t" l="l"/>
              <a:pathLst>
                <a:path h="1070016" w="852355">
                  <a:moveTo>
                    <a:pt x="47845" y="0"/>
                  </a:moveTo>
                  <a:lnTo>
                    <a:pt x="804510" y="0"/>
                  </a:lnTo>
                  <a:cubicBezTo>
                    <a:pt x="817199" y="0"/>
                    <a:pt x="829369" y="5041"/>
                    <a:pt x="838341" y="14013"/>
                  </a:cubicBezTo>
                  <a:cubicBezTo>
                    <a:pt x="847314" y="22986"/>
                    <a:pt x="852355" y="35155"/>
                    <a:pt x="852355" y="47845"/>
                  </a:cubicBezTo>
                  <a:lnTo>
                    <a:pt x="852355" y="1022171"/>
                  </a:lnTo>
                  <a:cubicBezTo>
                    <a:pt x="852355" y="1048595"/>
                    <a:pt x="830934" y="1070016"/>
                    <a:pt x="804510" y="1070016"/>
                  </a:cubicBezTo>
                  <a:lnTo>
                    <a:pt x="47845" y="1070016"/>
                  </a:lnTo>
                  <a:cubicBezTo>
                    <a:pt x="35155" y="1070016"/>
                    <a:pt x="22986" y="1064975"/>
                    <a:pt x="14013" y="1056003"/>
                  </a:cubicBezTo>
                  <a:cubicBezTo>
                    <a:pt x="5041" y="1047030"/>
                    <a:pt x="0" y="1034861"/>
                    <a:pt x="0" y="1022171"/>
                  </a:cubicBezTo>
                  <a:lnTo>
                    <a:pt x="0" y="47845"/>
                  </a:lnTo>
                  <a:cubicBezTo>
                    <a:pt x="0" y="35155"/>
                    <a:pt x="5041" y="22986"/>
                    <a:pt x="14013" y="14013"/>
                  </a:cubicBezTo>
                  <a:cubicBezTo>
                    <a:pt x="22986" y="5041"/>
                    <a:pt x="35155" y="0"/>
                    <a:pt x="47845" y="0"/>
                  </a:cubicBezTo>
                  <a:close/>
                </a:path>
              </a:pathLst>
            </a:custGeom>
            <a:solidFill>
              <a:srgbClr val="48699F">
                <a:alpha val="75686"/>
              </a:srgbClr>
            </a:solidFill>
          </p:spPr>
        </p:sp>
        <p:sp>
          <p:nvSpPr>
            <p:cNvPr name="TextBox 15" id="15"/>
            <p:cNvSpPr txBox="true"/>
            <p:nvPr/>
          </p:nvSpPr>
          <p:spPr>
            <a:xfrm>
              <a:off x="0" y="-38100"/>
              <a:ext cx="852355" cy="1108116"/>
            </a:xfrm>
            <a:prstGeom prst="rect">
              <a:avLst/>
            </a:prstGeom>
          </p:spPr>
          <p:txBody>
            <a:bodyPr anchor="ctr" rtlCol="false" tIns="50800" lIns="50800" bIns="50800" rIns="50800"/>
            <a:lstStyle/>
            <a:p>
              <a:pPr algn="ctr">
                <a:lnSpc>
                  <a:spcPts val="3111"/>
                </a:lnSpc>
              </a:pPr>
            </a:p>
          </p:txBody>
        </p:sp>
      </p:grpSp>
      <p:sp>
        <p:nvSpPr>
          <p:cNvPr name="TextBox 16" id="16"/>
          <p:cNvSpPr txBox="true"/>
          <p:nvPr/>
        </p:nvSpPr>
        <p:spPr>
          <a:xfrm rot="0">
            <a:off x="2026829" y="649411"/>
            <a:ext cx="14584551" cy="3361690"/>
          </a:xfrm>
          <a:prstGeom prst="rect">
            <a:avLst/>
          </a:prstGeom>
        </p:spPr>
        <p:txBody>
          <a:bodyPr anchor="t" rtlCol="false" tIns="0" lIns="0" bIns="0" rIns="0">
            <a:spAutoFit/>
          </a:bodyPr>
          <a:lstStyle/>
          <a:p>
            <a:pPr algn="ctr">
              <a:lnSpc>
                <a:spcPts val="8959"/>
              </a:lnSpc>
            </a:pPr>
            <a:r>
              <a:rPr lang="en-US" b="true" sz="6399">
                <a:solidFill>
                  <a:srgbClr val="FFFFFF"/>
                </a:solidFill>
                <a:latin typeface="Montserrat Bold"/>
                <a:ea typeface="Montserrat Bold"/>
                <a:cs typeface="Montserrat Bold"/>
                <a:sym typeface="Montserrat Bold"/>
              </a:rPr>
              <a:t>PRACTICES AND TIPS TO AVOID FALLING VICTIM TO PHISHING ATTACKS</a:t>
            </a:r>
          </a:p>
        </p:txBody>
      </p:sp>
      <p:sp>
        <p:nvSpPr>
          <p:cNvPr name="Freeform 17" id="17"/>
          <p:cNvSpPr/>
          <p:nvPr/>
        </p:nvSpPr>
        <p:spPr>
          <a:xfrm flipH="false" flipV="false" rot="-10800000">
            <a:off x="-116335" y="-82396"/>
            <a:ext cx="4697437" cy="4913254"/>
          </a:xfrm>
          <a:custGeom>
            <a:avLst/>
            <a:gdLst/>
            <a:ahLst/>
            <a:cxnLst/>
            <a:rect r="r" b="b" t="t" l="l"/>
            <a:pathLst>
              <a:path h="4913254" w="4697437">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2254629" y="5979885"/>
            <a:ext cx="3170967" cy="2429003"/>
          </a:xfrm>
          <a:prstGeom prst="rect">
            <a:avLst/>
          </a:prstGeom>
        </p:spPr>
        <p:txBody>
          <a:bodyPr anchor="t" rtlCol="false" tIns="0" lIns="0" bIns="0" rIns="0">
            <a:spAutoFit/>
          </a:bodyPr>
          <a:lstStyle/>
          <a:p>
            <a:pPr algn="ctr" marL="297244" indent="-148622" lvl="1">
              <a:lnSpc>
                <a:spcPts val="1927"/>
              </a:lnSpc>
              <a:buFont typeface="Arial"/>
              <a:buChar char="•"/>
            </a:pPr>
            <a:r>
              <a:rPr lang="en-US" sz="1376">
                <a:solidFill>
                  <a:srgbClr val="010F1F"/>
                </a:solidFill>
                <a:latin typeface="Montserrat"/>
                <a:ea typeface="Montserrat"/>
                <a:cs typeface="Montserrat"/>
                <a:sym typeface="Montserrat"/>
              </a:rPr>
              <a:t>Install anti-phishing filters (many browsers and email services have them).</a:t>
            </a:r>
          </a:p>
          <a:p>
            <a:pPr algn="ctr" marL="297244" indent="-148622" lvl="1">
              <a:lnSpc>
                <a:spcPts val="1927"/>
              </a:lnSpc>
              <a:buFont typeface="Arial"/>
              <a:buChar char="•"/>
            </a:pPr>
            <a:r>
              <a:rPr lang="en-US" sz="1376">
                <a:solidFill>
                  <a:srgbClr val="010F1F"/>
                </a:solidFill>
                <a:latin typeface="Montserrat"/>
                <a:ea typeface="Montserrat"/>
                <a:cs typeface="Montserrat"/>
                <a:sym typeface="Montserrat"/>
              </a:rPr>
              <a:t>Use antivirus/antimalware software with real-time protection.</a:t>
            </a:r>
          </a:p>
          <a:p>
            <a:pPr algn="ctr" marL="297244" indent="-148622" lvl="1">
              <a:lnSpc>
                <a:spcPts val="1927"/>
              </a:lnSpc>
              <a:buFont typeface="Arial"/>
              <a:buChar char="•"/>
            </a:pPr>
            <a:r>
              <a:rPr lang="en-US" sz="1376">
                <a:solidFill>
                  <a:srgbClr val="010F1F"/>
                </a:solidFill>
                <a:latin typeface="Montserrat"/>
                <a:ea typeface="Montserrat"/>
                <a:cs typeface="Montserrat"/>
                <a:sym typeface="Montserrat"/>
              </a:rPr>
              <a:t>Enable spam filters in your email</a:t>
            </a:r>
            <a:r>
              <a:rPr lang="en-US" sz="1376">
                <a:solidFill>
                  <a:srgbClr val="010F1F"/>
                </a:solidFill>
                <a:latin typeface="Montserrat"/>
                <a:ea typeface="Montserrat"/>
                <a:cs typeface="Montserrat"/>
                <a:sym typeface="Montserrat"/>
              </a:rPr>
              <a:t> account.</a:t>
            </a:r>
          </a:p>
          <a:p>
            <a:pPr algn="ctr" marL="297244" indent="-148622" lvl="1">
              <a:lnSpc>
                <a:spcPts val="1927"/>
              </a:lnSpc>
              <a:buFont typeface="Arial"/>
              <a:buChar char="•"/>
            </a:pPr>
            <a:r>
              <a:rPr lang="en-US" sz="1376">
                <a:solidFill>
                  <a:srgbClr val="010F1F"/>
                </a:solidFill>
                <a:latin typeface="Montserrat"/>
                <a:ea typeface="Montserrat"/>
                <a:cs typeface="Montserrat"/>
                <a:sym typeface="Montserrat"/>
              </a:rPr>
              <a:t>use private networks like VPN</a:t>
            </a:r>
          </a:p>
          <a:p>
            <a:pPr algn="ctr">
              <a:lnSpc>
                <a:spcPts val="1927"/>
              </a:lnSpc>
            </a:pPr>
          </a:p>
        </p:txBody>
      </p:sp>
      <p:sp>
        <p:nvSpPr>
          <p:cNvPr name="TextBox 19" id="19"/>
          <p:cNvSpPr txBox="true"/>
          <p:nvPr/>
        </p:nvSpPr>
        <p:spPr>
          <a:xfrm rot="0">
            <a:off x="9308664" y="6206981"/>
            <a:ext cx="3161827" cy="1936408"/>
          </a:xfrm>
          <a:prstGeom prst="rect">
            <a:avLst/>
          </a:prstGeom>
        </p:spPr>
        <p:txBody>
          <a:bodyPr anchor="t" rtlCol="false" tIns="0" lIns="0" bIns="0" rIns="0">
            <a:spAutoFit/>
          </a:bodyPr>
          <a:lstStyle/>
          <a:p>
            <a:pPr algn="ctr" marL="296387" indent="-148194" lvl="1">
              <a:lnSpc>
                <a:spcPts val="1921"/>
              </a:lnSpc>
              <a:buFont typeface="Arial"/>
              <a:buChar char="•"/>
            </a:pPr>
            <a:r>
              <a:rPr lang="en-US" sz="1372">
                <a:solidFill>
                  <a:srgbClr val="010F1F"/>
                </a:solidFill>
                <a:latin typeface="Montserrat"/>
                <a:ea typeface="Montserrat"/>
                <a:cs typeface="Montserrat"/>
                <a:sym typeface="Montserrat"/>
              </a:rPr>
              <a:t>Slow down before reacting – attackers rely on urgency.</a:t>
            </a:r>
          </a:p>
          <a:p>
            <a:pPr algn="ctr" marL="296387" indent="-148194" lvl="1">
              <a:lnSpc>
                <a:spcPts val="1921"/>
              </a:lnSpc>
              <a:buFont typeface="Arial"/>
              <a:buChar char="•"/>
            </a:pPr>
            <a:r>
              <a:rPr lang="en-US" sz="1372">
                <a:solidFill>
                  <a:srgbClr val="010F1F"/>
                </a:solidFill>
                <a:latin typeface="Montserrat"/>
                <a:ea typeface="Montserrat"/>
                <a:cs typeface="Montserrat"/>
                <a:sym typeface="Montserrat"/>
              </a:rPr>
              <a:t>Verify requests through a second channel – if your “bank” emails you, call them directly.</a:t>
            </a:r>
          </a:p>
          <a:p>
            <a:pPr algn="ctr" marL="296387" indent="-148194" lvl="1">
              <a:lnSpc>
                <a:spcPts val="1921"/>
              </a:lnSpc>
              <a:buFont typeface="Arial"/>
              <a:buChar char="•"/>
            </a:pPr>
            <a:r>
              <a:rPr lang="en-US" sz="1372">
                <a:solidFill>
                  <a:srgbClr val="010F1F"/>
                </a:solidFill>
                <a:latin typeface="Montserrat"/>
                <a:ea typeface="Montserrat"/>
                <a:cs typeface="Montserrat"/>
                <a:sym typeface="Montserrat"/>
              </a:rPr>
              <a:t>Educate yourself and others – awareness is the best defense.</a:t>
            </a:r>
          </a:p>
          <a:p>
            <a:pPr algn="ctr">
              <a:lnSpc>
                <a:spcPts val="1921"/>
              </a:lnSpc>
            </a:pPr>
          </a:p>
        </p:txBody>
      </p:sp>
      <p:sp>
        <p:nvSpPr>
          <p:cNvPr name="TextBox 20" id="20"/>
          <p:cNvSpPr txBox="true"/>
          <p:nvPr/>
        </p:nvSpPr>
        <p:spPr>
          <a:xfrm rot="0">
            <a:off x="5873485" y="5844575"/>
            <a:ext cx="2912005" cy="2670744"/>
          </a:xfrm>
          <a:prstGeom prst="rect">
            <a:avLst/>
          </a:prstGeom>
        </p:spPr>
        <p:txBody>
          <a:bodyPr anchor="t" rtlCol="false" tIns="0" lIns="0" bIns="0" rIns="0">
            <a:spAutoFit/>
          </a:bodyPr>
          <a:lstStyle/>
          <a:p>
            <a:pPr algn="ctr" marL="272969" indent="-136485" lvl="1">
              <a:lnSpc>
                <a:spcPts val="1770"/>
              </a:lnSpc>
              <a:buFont typeface="Arial"/>
              <a:buChar char="•"/>
            </a:pPr>
            <a:r>
              <a:rPr lang="en-US" sz="1264">
                <a:solidFill>
                  <a:srgbClr val="FFFFFF"/>
                </a:solidFill>
                <a:latin typeface="Montserrat"/>
                <a:ea typeface="Montserrat"/>
                <a:cs typeface="Montserrat"/>
                <a:sym typeface="Montserrat"/>
              </a:rPr>
              <a:t>Use strong, unique passwords for different accounts.</a:t>
            </a:r>
          </a:p>
          <a:p>
            <a:pPr algn="ctr" marL="272969" indent="-136485" lvl="1">
              <a:lnSpc>
                <a:spcPts val="1770"/>
              </a:lnSpc>
              <a:buFont typeface="Arial"/>
              <a:buChar char="•"/>
            </a:pPr>
            <a:r>
              <a:rPr lang="en-US" sz="1264">
                <a:solidFill>
                  <a:srgbClr val="FFFFFF"/>
                </a:solidFill>
                <a:latin typeface="Montserrat"/>
                <a:ea typeface="Montserrat"/>
                <a:cs typeface="Montserrat"/>
                <a:sym typeface="Montserrat"/>
              </a:rPr>
              <a:t>Enable multi-factor authentication (MFA/2FA) wherever possible – this adds a strong layer of protection even if your password is compromised.</a:t>
            </a:r>
          </a:p>
          <a:p>
            <a:pPr algn="ctr" marL="272969" indent="-136485" lvl="1">
              <a:lnSpc>
                <a:spcPts val="1770"/>
              </a:lnSpc>
              <a:buFont typeface="Arial"/>
              <a:buChar char="•"/>
            </a:pPr>
            <a:r>
              <a:rPr lang="en-US" sz="1264">
                <a:solidFill>
                  <a:srgbClr val="FFFFFF"/>
                </a:solidFill>
                <a:latin typeface="Montserrat"/>
                <a:ea typeface="Montserrat"/>
                <a:cs typeface="Montserrat"/>
                <a:sym typeface="Montserrat"/>
              </a:rPr>
              <a:t>Update software and browsers</a:t>
            </a:r>
            <a:r>
              <a:rPr lang="en-US" sz="1264">
                <a:solidFill>
                  <a:srgbClr val="FFFFFF"/>
                </a:solidFill>
                <a:latin typeface="Montserrat"/>
                <a:ea typeface="Montserrat"/>
                <a:cs typeface="Montserrat"/>
                <a:sym typeface="Montserrat"/>
              </a:rPr>
              <a:t> regularly – security patches close vulnerabilities attackers may exploit.</a:t>
            </a:r>
          </a:p>
          <a:p>
            <a:pPr algn="ctr">
              <a:lnSpc>
                <a:spcPts val="1770"/>
              </a:lnSpc>
            </a:pPr>
          </a:p>
        </p:txBody>
      </p:sp>
      <p:sp>
        <p:nvSpPr>
          <p:cNvPr name="TextBox 21" id="21"/>
          <p:cNvSpPr txBox="true"/>
          <p:nvPr/>
        </p:nvSpPr>
        <p:spPr>
          <a:xfrm rot="0">
            <a:off x="12929325" y="6120389"/>
            <a:ext cx="2838021" cy="2394930"/>
          </a:xfrm>
          <a:prstGeom prst="rect">
            <a:avLst/>
          </a:prstGeom>
        </p:spPr>
        <p:txBody>
          <a:bodyPr anchor="t" rtlCol="false" tIns="0" lIns="0" bIns="0" rIns="0">
            <a:spAutoFit/>
          </a:bodyPr>
          <a:lstStyle/>
          <a:p>
            <a:pPr algn="ctr" marL="266034" indent="-133017" lvl="1">
              <a:lnSpc>
                <a:spcPts val="1725"/>
              </a:lnSpc>
              <a:buFont typeface="Arial"/>
              <a:buChar char="•"/>
            </a:pPr>
            <a:r>
              <a:rPr lang="en-US" sz="1232">
                <a:solidFill>
                  <a:srgbClr val="FFFFFF"/>
                </a:solidFill>
                <a:latin typeface="Montserrat"/>
                <a:ea typeface="Montserrat"/>
                <a:cs typeface="Montserrat"/>
                <a:sym typeface="Montserrat"/>
              </a:rPr>
              <a:t>Be skeptical of unsolicited emails, texts, or calls, especially those asking for personal information, money, or urgent action.</a:t>
            </a:r>
          </a:p>
          <a:p>
            <a:pPr algn="ctr" marL="266034" indent="-133017" lvl="1">
              <a:lnSpc>
                <a:spcPts val="1725"/>
              </a:lnSpc>
              <a:buFont typeface="Arial"/>
              <a:buChar char="•"/>
            </a:pPr>
            <a:r>
              <a:rPr lang="en-US" sz="1232">
                <a:solidFill>
                  <a:srgbClr val="FFFFFF"/>
                </a:solidFill>
                <a:latin typeface="Montserrat"/>
                <a:ea typeface="Montserrat"/>
                <a:cs typeface="Montserrat"/>
                <a:sym typeface="Montserrat"/>
              </a:rPr>
              <a:t>Check for urgency or fear tactics ("Your account will be suspended," "Immediate action required") — these are common red flags.</a:t>
            </a:r>
          </a:p>
          <a:p>
            <a:pPr algn="ctr">
              <a:lnSpc>
                <a:spcPts val="1725"/>
              </a:lnSpc>
            </a:pPr>
          </a:p>
        </p:txBody>
      </p:sp>
      <p:sp>
        <p:nvSpPr>
          <p:cNvPr name="TextBox 22" id="22"/>
          <p:cNvSpPr txBox="true"/>
          <p:nvPr/>
        </p:nvSpPr>
        <p:spPr>
          <a:xfrm rot="0">
            <a:off x="2656125" y="5594966"/>
            <a:ext cx="2436096" cy="337293"/>
          </a:xfrm>
          <a:prstGeom prst="rect">
            <a:avLst/>
          </a:prstGeom>
        </p:spPr>
        <p:txBody>
          <a:bodyPr anchor="t" rtlCol="false" tIns="0" lIns="0" bIns="0" rIns="0">
            <a:spAutoFit/>
          </a:bodyPr>
          <a:lstStyle/>
          <a:p>
            <a:pPr algn="ctr">
              <a:lnSpc>
                <a:spcPts val="2708"/>
              </a:lnSpc>
            </a:pPr>
            <a:r>
              <a:rPr lang="en-US" b="true" sz="1934">
                <a:solidFill>
                  <a:srgbClr val="010F1F"/>
                </a:solidFill>
                <a:latin typeface="Montserrat Bold"/>
                <a:ea typeface="Montserrat Bold"/>
                <a:cs typeface="Montserrat Bold"/>
                <a:sym typeface="Montserrat Bold"/>
              </a:rPr>
              <a:t>Security Tools</a:t>
            </a:r>
          </a:p>
        </p:txBody>
      </p:sp>
      <p:sp>
        <p:nvSpPr>
          <p:cNvPr name="TextBox 23" id="23"/>
          <p:cNvSpPr txBox="true"/>
          <p:nvPr/>
        </p:nvSpPr>
        <p:spPr>
          <a:xfrm rot="0">
            <a:off x="9766780" y="5671166"/>
            <a:ext cx="2453490" cy="337293"/>
          </a:xfrm>
          <a:prstGeom prst="rect">
            <a:avLst/>
          </a:prstGeom>
        </p:spPr>
        <p:txBody>
          <a:bodyPr anchor="t" rtlCol="false" tIns="0" lIns="0" bIns="0" rIns="0">
            <a:spAutoFit/>
          </a:bodyPr>
          <a:lstStyle/>
          <a:p>
            <a:pPr algn="ctr">
              <a:lnSpc>
                <a:spcPts val="2708"/>
              </a:lnSpc>
            </a:pPr>
            <a:r>
              <a:rPr lang="en-US" b="true" sz="1934">
                <a:solidFill>
                  <a:srgbClr val="010F1F"/>
                </a:solidFill>
                <a:latin typeface="Montserrat Bold"/>
                <a:ea typeface="Montserrat Bold"/>
                <a:cs typeface="Montserrat Bold"/>
                <a:sym typeface="Montserrat Bold"/>
              </a:rPr>
              <a:t>Behavioral Habits</a:t>
            </a:r>
          </a:p>
        </p:txBody>
      </p:sp>
      <p:sp>
        <p:nvSpPr>
          <p:cNvPr name="TextBox 24" id="24"/>
          <p:cNvSpPr txBox="true"/>
          <p:nvPr/>
        </p:nvSpPr>
        <p:spPr>
          <a:xfrm rot="0">
            <a:off x="5961810" y="5526332"/>
            <a:ext cx="2851960" cy="337293"/>
          </a:xfrm>
          <a:prstGeom prst="rect">
            <a:avLst/>
          </a:prstGeom>
        </p:spPr>
        <p:txBody>
          <a:bodyPr anchor="t" rtlCol="false" tIns="0" lIns="0" bIns="0" rIns="0">
            <a:spAutoFit/>
          </a:bodyPr>
          <a:lstStyle/>
          <a:p>
            <a:pPr algn="ctr">
              <a:lnSpc>
                <a:spcPts val="2708"/>
              </a:lnSpc>
            </a:pPr>
            <a:r>
              <a:rPr lang="en-US" b="true" sz="1934">
                <a:solidFill>
                  <a:srgbClr val="FFFFFF"/>
                </a:solidFill>
                <a:latin typeface="Montserrat Bold"/>
                <a:ea typeface="Montserrat Bold"/>
                <a:cs typeface="Montserrat Bold"/>
                <a:sym typeface="Montserrat Bold"/>
              </a:rPr>
              <a:t>Account Protection</a:t>
            </a:r>
          </a:p>
        </p:txBody>
      </p:sp>
      <p:sp>
        <p:nvSpPr>
          <p:cNvPr name="TextBox 25" id="25"/>
          <p:cNvSpPr txBox="true"/>
          <p:nvPr/>
        </p:nvSpPr>
        <p:spPr>
          <a:xfrm rot="0">
            <a:off x="12929325" y="5671166"/>
            <a:ext cx="3040685" cy="337293"/>
          </a:xfrm>
          <a:prstGeom prst="rect">
            <a:avLst/>
          </a:prstGeom>
        </p:spPr>
        <p:txBody>
          <a:bodyPr anchor="t" rtlCol="false" tIns="0" lIns="0" bIns="0" rIns="0">
            <a:spAutoFit/>
          </a:bodyPr>
          <a:lstStyle/>
          <a:p>
            <a:pPr algn="ctr">
              <a:lnSpc>
                <a:spcPts val="2708"/>
              </a:lnSpc>
            </a:pPr>
            <a:r>
              <a:rPr lang="en-US" b="true" sz="1934">
                <a:solidFill>
                  <a:srgbClr val="FFFFFF"/>
                </a:solidFill>
                <a:latin typeface="Montserrat Bold"/>
                <a:ea typeface="Montserrat Bold"/>
                <a:cs typeface="Montserrat Bold"/>
                <a:sym typeface="Montserrat Bold"/>
              </a:rPr>
              <a:t>General Awareness</a:t>
            </a:r>
          </a:p>
        </p:txBody>
      </p:sp>
      <p:sp>
        <p:nvSpPr>
          <p:cNvPr name="TextBox 26" id="26"/>
          <p:cNvSpPr txBox="true"/>
          <p:nvPr/>
        </p:nvSpPr>
        <p:spPr>
          <a:xfrm rot="0">
            <a:off x="3068754" y="2653319"/>
            <a:ext cx="1539157" cy="3049203"/>
          </a:xfrm>
          <a:prstGeom prst="rect">
            <a:avLst/>
          </a:prstGeom>
        </p:spPr>
        <p:txBody>
          <a:bodyPr anchor="t" rtlCol="false" tIns="0" lIns="0" bIns="0" rIns="0">
            <a:spAutoFit/>
          </a:bodyPr>
          <a:lstStyle/>
          <a:p>
            <a:pPr algn="ctr">
              <a:lnSpc>
                <a:spcPts val="12357"/>
              </a:lnSpc>
              <a:spcBef>
                <a:spcPct val="0"/>
              </a:spcBef>
            </a:pPr>
          </a:p>
          <a:p>
            <a:pPr algn="ctr">
              <a:lnSpc>
                <a:spcPts val="12357"/>
              </a:lnSpc>
              <a:spcBef>
                <a:spcPct val="0"/>
              </a:spcBef>
            </a:pPr>
            <a:r>
              <a:rPr lang="en-US" sz="8826">
                <a:solidFill>
                  <a:srgbClr val="FFFFFF"/>
                </a:solidFill>
                <a:latin typeface="Prata"/>
                <a:ea typeface="Prata"/>
                <a:cs typeface="Prata"/>
                <a:sym typeface="Prata"/>
              </a:rPr>
              <a:t>🛡️</a:t>
            </a:r>
          </a:p>
        </p:txBody>
      </p:sp>
      <p:sp>
        <p:nvSpPr>
          <p:cNvPr name="TextBox 27" id="27"/>
          <p:cNvSpPr txBox="true"/>
          <p:nvPr/>
        </p:nvSpPr>
        <p:spPr>
          <a:xfrm rot="0">
            <a:off x="6681879" y="4210473"/>
            <a:ext cx="1411822" cy="1369410"/>
          </a:xfrm>
          <a:prstGeom prst="rect">
            <a:avLst/>
          </a:prstGeom>
        </p:spPr>
        <p:txBody>
          <a:bodyPr anchor="t" rtlCol="false" tIns="0" lIns="0" bIns="0" rIns="0">
            <a:spAutoFit/>
          </a:bodyPr>
          <a:lstStyle/>
          <a:p>
            <a:pPr algn="ctr">
              <a:lnSpc>
                <a:spcPts val="11335"/>
              </a:lnSpc>
              <a:spcBef>
                <a:spcPct val="0"/>
              </a:spcBef>
            </a:pPr>
            <a:r>
              <a:rPr lang="en-US" sz="8096">
                <a:solidFill>
                  <a:srgbClr val="FFFFFF"/>
                </a:solidFill>
                <a:latin typeface="Prata"/>
                <a:ea typeface="Prata"/>
                <a:cs typeface="Prata"/>
                <a:sym typeface="Prata"/>
              </a:rPr>
              <a:t>🔒</a:t>
            </a:r>
          </a:p>
        </p:txBody>
      </p:sp>
      <p:sp>
        <p:nvSpPr>
          <p:cNvPr name="TextBox 28" id="28"/>
          <p:cNvSpPr txBox="true"/>
          <p:nvPr/>
        </p:nvSpPr>
        <p:spPr>
          <a:xfrm rot="0">
            <a:off x="10255126" y="4210473"/>
            <a:ext cx="1364241" cy="1328395"/>
          </a:xfrm>
          <a:prstGeom prst="rect">
            <a:avLst/>
          </a:prstGeom>
        </p:spPr>
        <p:txBody>
          <a:bodyPr anchor="t" rtlCol="false" tIns="0" lIns="0" bIns="0" rIns="0">
            <a:spAutoFit/>
          </a:bodyPr>
          <a:lstStyle/>
          <a:p>
            <a:pPr algn="ctr">
              <a:lnSpc>
                <a:spcPts val="10953"/>
              </a:lnSpc>
              <a:spcBef>
                <a:spcPct val="0"/>
              </a:spcBef>
            </a:pPr>
            <a:r>
              <a:rPr lang="en-US" sz="7823">
                <a:solidFill>
                  <a:srgbClr val="FFFFFF"/>
                </a:solidFill>
                <a:latin typeface="Prata"/>
                <a:ea typeface="Prata"/>
                <a:cs typeface="Prata"/>
                <a:sym typeface="Prata"/>
              </a:rPr>
              <a:t>👩‍🏫</a:t>
            </a:r>
          </a:p>
        </p:txBody>
      </p:sp>
      <p:sp>
        <p:nvSpPr>
          <p:cNvPr name="TextBox 29" id="29"/>
          <p:cNvSpPr txBox="true"/>
          <p:nvPr/>
        </p:nvSpPr>
        <p:spPr>
          <a:xfrm rot="0">
            <a:off x="13966632" y="4302337"/>
            <a:ext cx="983153" cy="952266"/>
          </a:xfrm>
          <a:prstGeom prst="rect">
            <a:avLst/>
          </a:prstGeom>
        </p:spPr>
        <p:txBody>
          <a:bodyPr anchor="t" rtlCol="false" tIns="0" lIns="0" bIns="0" rIns="0">
            <a:spAutoFit/>
          </a:bodyPr>
          <a:lstStyle/>
          <a:p>
            <a:pPr algn="ctr">
              <a:lnSpc>
                <a:spcPts val="7893"/>
              </a:lnSpc>
              <a:spcBef>
                <a:spcPct val="0"/>
              </a:spcBef>
            </a:pPr>
            <a:r>
              <a:rPr lang="en-US" sz="5638">
                <a:solidFill>
                  <a:srgbClr val="FFFFFF"/>
                </a:solidFill>
                <a:latin typeface="Prata"/>
                <a:ea typeface="Prata"/>
                <a:cs typeface="Prata"/>
                <a:sym typeface="Prata"/>
              </a:rPr>
              <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3727632" y="5538868"/>
            <a:ext cx="4697437" cy="4913254"/>
          </a:xfrm>
          <a:custGeom>
            <a:avLst/>
            <a:gdLst/>
            <a:ahLst/>
            <a:cxnLst/>
            <a:rect r="r" b="b" t="t" l="l"/>
            <a:pathLst>
              <a:path h="4913254" w="4697437">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116335" y="-82396"/>
            <a:ext cx="4697437" cy="4913254"/>
          </a:xfrm>
          <a:custGeom>
            <a:avLst/>
            <a:gdLst/>
            <a:ahLst/>
            <a:cxnLst/>
            <a:rect r="r" b="b" t="t" l="l"/>
            <a:pathLst>
              <a:path h="4913254" w="4697437">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27910" y="6249207"/>
            <a:ext cx="4593897" cy="3759928"/>
          </a:xfrm>
          <a:custGeom>
            <a:avLst/>
            <a:gdLst/>
            <a:ahLst/>
            <a:cxnLst/>
            <a:rect r="r" b="b" t="t" l="l"/>
            <a:pathLst>
              <a:path h="3759928" w="4593897">
                <a:moveTo>
                  <a:pt x="0" y="0"/>
                </a:moveTo>
                <a:lnTo>
                  <a:pt x="4593897" y="0"/>
                </a:lnTo>
                <a:lnTo>
                  <a:pt x="4593897" y="3759928"/>
                </a:lnTo>
                <a:lnTo>
                  <a:pt x="0" y="3759928"/>
                </a:lnTo>
                <a:lnTo>
                  <a:pt x="0" y="0"/>
                </a:lnTo>
                <a:close/>
              </a:path>
            </a:pathLst>
          </a:custGeom>
          <a:blipFill>
            <a:blip r:embed="rId5"/>
            <a:stretch>
              <a:fillRect l="0" t="0" r="0" b="0"/>
            </a:stretch>
          </a:blipFill>
        </p:spPr>
      </p:sp>
      <p:sp>
        <p:nvSpPr>
          <p:cNvPr name="Freeform 6" id="6"/>
          <p:cNvSpPr/>
          <p:nvPr/>
        </p:nvSpPr>
        <p:spPr>
          <a:xfrm flipH="false" flipV="false" rot="0">
            <a:off x="12858474" y="6386728"/>
            <a:ext cx="5257188" cy="3622407"/>
          </a:xfrm>
          <a:custGeom>
            <a:avLst/>
            <a:gdLst/>
            <a:ahLst/>
            <a:cxnLst/>
            <a:rect r="r" b="b" t="t" l="l"/>
            <a:pathLst>
              <a:path h="3622407" w="5257188">
                <a:moveTo>
                  <a:pt x="0" y="0"/>
                </a:moveTo>
                <a:lnTo>
                  <a:pt x="5257188" y="0"/>
                </a:lnTo>
                <a:lnTo>
                  <a:pt x="5257188" y="3622407"/>
                </a:lnTo>
                <a:lnTo>
                  <a:pt x="0" y="3622407"/>
                </a:lnTo>
                <a:lnTo>
                  <a:pt x="0" y="0"/>
                </a:lnTo>
                <a:close/>
              </a:path>
            </a:pathLst>
          </a:custGeom>
          <a:blipFill>
            <a:blip r:embed="rId6"/>
            <a:stretch>
              <a:fillRect l="0" t="-468" r="0" b="-468"/>
            </a:stretch>
          </a:blipFill>
        </p:spPr>
      </p:sp>
      <p:sp>
        <p:nvSpPr>
          <p:cNvPr name="Freeform 7" id="7"/>
          <p:cNvSpPr/>
          <p:nvPr/>
        </p:nvSpPr>
        <p:spPr>
          <a:xfrm flipH="false" flipV="false" rot="0">
            <a:off x="5125666" y="3457844"/>
            <a:ext cx="7428948" cy="5264890"/>
          </a:xfrm>
          <a:custGeom>
            <a:avLst/>
            <a:gdLst/>
            <a:ahLst/>
            <a:cxnLst/>
            <a:rect r="r" b="b" t="t" l="l"/>
            <a:pathLst>
              <a:path h="5264890" w="7428948">
                <a:moveTo>
                  <a:pt x="0" y="0"/>
                </a:moveTo>
                <a:lnTo>
                  <a:pt x="7428949" y="0"/>
                </a:lnTo>
                <a:lnTo>
                  <a:pt x="7428949" y="5264890"/>
                </a:lnTo>
                <a:lnTo>
                  <a:pt x="0" y="5264890"/>
                </a:lnTo>
                <a:lnTo>
                  <a:pt x="0" y="0"/>
                </a:lnTo>
                <a:close/>
              </a:path>
            </a:pathLst>
          </a:custGeom>
          <a:blipFill>
            <a:blip r:embed="rId7"/>
            <a:stretch>
              <a:fillRect l="0" t="-2818" r="0" b="-2818"/>
            </a:stretch>
          </a:blipFill>
        </p:spPr>
      </p:sp>
      <p:sp>
        <p:nvSpPr>
          <p:cNvPr name="TextBox 8" id="8"/>
          <p:cNvSpPr txBox="true"/>
          <p:nvPr/>
        </p:nvSpPr>
        <p:spPr>
          <a:xfrm rot="0">
            <a:off x="2524858" y="445682"/>
            <a:ext cx="13106577" cy="2279487"/>
          </a:xfrm>
          <a:prstGeom prst="rect">
            <a:avLst/>
          </a:prstGeom>
        </p:spPr>
        <p:txBody>
          <a:bodyPr anchor="t" rtlCol="false" tIns="0" lIns="0" bIns="0" rIns="0">
            <a:spAutoFit/>
          </a:bodyPr>
          <a:lstStyle/>
          <a:p>
            <a:pPr algn="ctr">
              <a:lnSpc>
                <a:spcPts val="9186"/>
              </a:lnSpc>
            </a:pPr>
            <a:r>
              <a:rPr lang="en-US" sz="6562" b="true">
                <a:solidFill>
                  <a:srgbClr val="FFFFFF"/>
                </a:solidFill>
                <a:latin typeface="Canva Sans Bold"/>
                <a:ea typeface="Canva Sans Bold"/>
                <a:cs typeface="Canva Sans Bold"/>
                <a:sym typeface="Canva Sans Bold"/>
              </a:rPr>
              <a:t>real world Examples for phishing emails and websites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423281" y="2116800"/>
            <a:ext cx="4157821" cy="6185617"/>
            <a:chOff x="0" y="0"/>
            <a:chExt cx="1095064" cy="1629134"/>
          </a:xfrm>
        </p:grpSpPr>
        <p:sp>
          <p:nvSpPr>
            <p:cNvPr name="Freeform 4" id="4"/>
            <p:cNvSpPr/>
            <p:nvPr/>
          </p:nvSpPr>
          <p:spPr>
            <a:xfrm flipH="false" flipV="false" rot="0">
              <a:off x="0" y="0"/>
              <a:ext cx="1095064" cy="1629134"/>
            </a:xfrm>
            <a:custGeom>
              <a:avLst/>
              <a:gdLst/>
              <a:ahLst/>
              <a:cxnLst/>
              <a:rect r="r" b="b" t="t" l="l"/>
              <a:pathLst>
                <a:path h="1629134" w="1095064">
                  <a:moveTo>
                    <a:pt x="37240" y="0"/>
                  </a:moveTo>
                  <a:lnTo>
                    <a:pt x="1057824" y="0"/>
                  </a:lnTo>
                  <a:cubicBezTo>
                    <a:pt x="1067701" y="0"/>
                    <a:pt x="1077173" y="3924"/>
                    <a:pt x="1084157" y="10907"/>
                  </a:cubicBezTo>
                  <a:cubicBezTo>
                    <a:pt x="1091141" y="17891"/>
                    <a:pt x="1095064" y="27364"/>
                    <a:pt x="1095064" y="37240"/>
                  </a:cubicBezTo>
                  <a:lnTo>
                    <a:pt x="1095064" y="1591893"/>
                  </a:lnTo>
                  <a:cubicBezTo>
                    <a:pt x="1095064" y="1601770"/>
                    <a:pt x="1091141" y="1611242"/>
                    <a:pt x="1084157" y="1618226"/>
                  </a:cubicBezTo>
                  <a:cubicBezTo>
                    <a:pt x="1077173" y="1625210"/>
                    <a:pt x="1067701" y="1629134"/>
                    <a:pt x="1057824" y="1629134"/>
                  </a:cubicBezTo>
                  <a:lnTo>
                    <a:pt x="37240" y="1629134"/>
                  </a:lnTo>
                  <a:cubicBezTo>
                    <a:pt x="27364" y="1629134"/>
                    <a:pt x="17891" y="1625210"/>
                    <a:pt x="10907" y="1618226"/>
                  </a:cubicBezTo>
                  <a:cubicBezTo>
                    <a:pt x="3924" y="1611242"/>
                    <a:pt x="0" y="1601770"/>
                    <a:pt x="0" y="1591893"/>
                  </a:cubicBezTo>
                  <a:lnTo>
                    <a:pt x="0" y="37240"/>
                  </a:lnTo>
                  <a:cubicBezTo>
                    <a:pt x="0" y="27364"/>
                    <a:pt x="3924" y="17891"/>
                    <a:pt x="10907" y="10907"/>
                  </a:cubicBezTo>
                  <a:cubicBezTo>
                    <a:pt x="17891" y="3924"/>
                    <a:pt x="27364" y="0"/>
                    <a:pt x="37240" y="0"/>
                  </a:cubicBezTo>
                  <a:close/>
                </a:path>
              </a:pathLst>
            </a:custGeom>
            <a:solidFill>
              <a:srgbClr val="FFFFFF"/>
            </a:solidFill>
          </p:spPr>
        </p:sp>
        <p:sp>
          <p:nvSpPr>
            <p:cNvPr name="TextBox 5" id="5"/>
            <p:cNvSpPr txBox="true"/>
            <p:nvPr/>
          </p:nvSpPr>
          <p:spPr>
            <a:xfrm>
              <a:off x="0" y="-38100"/>
              <a:ext cx="1095064" cy="1667234"/>
            </a:xfrm>
            <a:prstGeom prst="rect">
              <a:avLst/>
            </a:prstGeom>
          </p:spPr>
          <p:txBody>
            <a:bodyPr anchor="ctr" rtlCol="false" tIns="50800" lIns="50800" bIns="50800" rIns="50800"/>
            <a:lstStyle/>
            <a:p>
              <a:pPr algn="ctr">
                <a:lnSpc>
                  <a:spcPts val="3111"/>
                </a:lnSpc>
              </a:pPr>
            </a:p>
          </p:txBody>
        </p:sp>
      </p:grpSp>
      <p:grpSp>
        <p:nvGrpSpPr>
          <p:cNvPr name="Group 6" id="6"/>
          <p:cNvGrpSpPr/>
          <p:nvPr/>
        </p:nvGrpSpPr>
        <p:grpSpPr>
          <a:xfrm rot="0">
            <a:off x="9354658" y="2156431"/>
            <a:ext cx="4130086" cy="6185617"/>
            <a:chOff x="0" y="0"/>
            <a:chExt cx="1087759" cy="1629134"/>
          </a:xfrm>
        </p:grpSpPr>
        <p:sp>
          <p:nvSpPr>
            <p:cNvPr name="Freeform 7" id="7"/>
            <p:cNvSpPr/>
            <p:nvPr/>
          </p:nvSpPr>
          <p:spPr>
            <a:xfrm flipH="false" flipV="false" rot="0">
              <a:off x="0" y="0"/>
              <a:ext cx="1087759" cy="1629134"/>
            </a:xfrm>
            <a:custGeom>
              <a:avLst/>
              <a:gdLst/>
              <a:ahLst/>
              <a:cxnLst/>
              <a:rect r="r" b="b" t="t" l="l"/>
              <a:pathLst>
                <a:path h="1629134" w="1087759">
                  <a:moveTo>
                    <a:pt x="37490" y="0"/>
                  </a:moveTo>
                  <a:lnTo>
                    <a:pt x="1050269" y="0"/>
                  </a:lnTo>
                  <a:cubicBezTo>
                    <a:pt x="1060212" y="0"/>
                    <a:pt x="1069748" y="3950"/>
                    <a:pt x="1076779" y="10981"/>
                  </a:cubicBezTo>
                  <a:cubicBezTo>
                    <a:pt x="1083809" y="18011"/>
                    <a:pt x="1087759" y="27547"/>
                    <a:pt x="1087759" y="37490"/>
                  </a:cubicBezTo>
                  <a:lnTo>
                    <a:pt x="1087759" y="1591643"/>
                  </a:lnTo>
                  <a:cubicBezTo>
                    <a:pt x="1087759" y="1601586"/>
                    <a:pt x="1083809" y="1611122"/>
                    <a:pt x="1076779" y="1618153"/>
                  </a:cubicBezTo>
                  <a:cubicBezTo>
                    <a:pt x="1069748" y="1625184"/>
                    <a:pt x="1060212" y="1629134"/>
                    <a:pt x="1050269" y="1629134"/>
                  </a:cubicBezTo>
                  <a:lnTo>
                    <a:pt x="37490" y="1629134"/>
                  </a:lnTo>
                  <a:cubicBezTo>
                    <a:pt x="16785" y="1629134"/>
                    <a:pt x="0" y="1612349"/>
                    <a:pt x="0" y="1591643"/>
                  </a:cubicBezTo>
                  <a:lnTo>
                    <a:pt x="0" y="37490"/>
                  </a:lnTo>
                  <a:cubicBezTo>
                    <a:pt x="0" y="16785"/>
                    <a:pt x="16785" y="0"/>
                    <a:pt x="37490" y="0"/>
                  </a:cubicBezTo>
                  <a:close/>
                </a:path>
              </a:pathLst>
            </a:custGeom>
            <a:solidFill>
              <a:srgbClr val="FFFFFF"/>
            </a:solidFill>
          </p:spPr>
        </p:sp>
        <p:sp>
          <p:nvSpPr>
            <p:cNvPr name="TextBox 8" id="8"/>
            <p:cNvSpPr txBox="true"/>
            <p:nvPr/>
          </p:nvSpPr>
          <p:spPr>
            <a:xfrm>
              <a:off x="0" y="-38100"/>
              <a:ext cx="1087759" cy="1667234"/>
            </a:xfrm>
            <a:prstGeom prst="rect">
              <a:avLst/>
            </a:prstGeom>
          </p:spPr>
          <p:txBody>
            <a:bodyPr anchor="ctr" rtlCol="false" tIns="50800" lIns="50800" bIns="50800" rIns="50800"/>
            <a:lstStyle/>
            <a:p>
              <a:pPr algn="ctr">
                <a:lnSpc>
                  <a:spcPts val="3111"/>
                </a:lnSpc>
              </a:pPr>
            </a:p>
          </p:txBody>
        </p:sp>
      </p:grpSp>
      <p:grpSp>
        <p:nvGrpSpPr>
          <p:cNvPr name="Group 9" id="9"/>
          <p:cNvGrpSpPr/>
          <p:nvPr/>
        </p:nvGrpSpPr>
        <p:grpSpPr>
          <a:xfrm rot="0">
            <a:off x="4869850" y="2156431"/>
            <a:ext cx="4241920" cy="6185617"/>
            <a:chOff x="0" y="0"/>
            <a:chExt cx="1117214" cy="1629134"/>
          </a:xfrm>
        </p:grpSpPr>
        <p:sp>
          <p:nvSpPr>
            <p:cNvPr name="Freeform 10" id="10"/>
            <p:cNvSpPr/>
            <p:nvPr/>
          </p:nvSpPr>
          <p:spPr>
            <a:xfrm flipH="false" flipV="false" rot="0">
              <a:off x="0" y="0"/>
              <a:ext cx="1117214" cy="1629134"/>
            </a:xfrm>
            <a:custGeom>
              <a:avLst/>
              <a:gdLst/>
              <a:ahLst/>
              <a:cxnLst/>
              <a:rect r="r" b="b" t="t" l="l"/>
              <a:pathLst>
                <a:path h="1629134" w="1117214">
                  <a:moveTo>
                    <a:pt x="36502" y="0"/>
                  </a:moveTo>
                  <a:lnTo>
                    <a:pt x="1080712" y="0"/>
                  </a:lnTo>
                  <a:cubicBezTo>
                    <a:pt x="1100871" y="0"/>
                    <a:pt x="1117214" y="16342"/>
                    <a:pt x="1117214" y="36502"/>
                  </a:cubicBezTo>
                  <a:lnTo>
                    <a:pt x="1117214" y="1592632"/>
                  </a:lnTo>
                  <a:cubicBezTo>
                    <a:pt x="1117214" y="1602313"/>
                    <a:pt x="1113368" y="1611597"/>
                    <a:pt x="1106522" y="1618442"/>
                  </a:cubicBezTo>
                  <a:cubicBezTo>
                    <a:pt x="1099677" y="1625288"/>
                    <a:pt x="1090393" y="1629134"/>
                    <a:pt x="1080712" y="1629134"/>
                  </a:cubicBezTo>
                  <a:lnTo>
                    <a:pt x="36502" y="1629134"/>
                  </a:lnTo>
                  <a:cubicBezTo>
                    <a:pt x="16342" y="1629134"/>
                    <a:pt x="0" y="1612791"/>
                    <a:pt x="0" y="1592632"/>
                  </a:cubicBezTo>
                  <a:lnTo>
                    <a:pt x="0" y="36502"/>
                  </a:lnTo>
                  <a:cubicBezTo>
                    <a:pt x="0" y="26821"/>
                    <a:pt x="3846" y="17537"/>
                    <a:pt x="10691" y="10691"/>
                  </a:cubicBezTo>
                  <a:cubicBezTo>
                    <a:pt x="17537" y="3846"/>
                    <a:pt x="26821" y="0"/>
                    <a:pt x="36502" y="0"/>
                  </a:cubicBezTo>
                  <a:close/>
                </a:path>
              </a:pathLst>
            </a:custGeom>
            <a:solidFill>
              <a:srgbClr val="48699F">
                <a:alpha val="75686"/>
              </a:srgbClr>
            </a:solidFill>
          </p:spPr>
        </p:sp>
        <p:sp>
          <p:nvSpPr>
            <p:cNvPr name="TextBox 11" id="11"/>
            <p:cNvSpPr txBox="true"/>
            <p:nvPr/>
          </p:nvSpPr>
          <p:spPr>
            <a:xfrm>
              <a:off x="0" y="-38100"/>
              <a:ext cx="1117214" cy="1667234"/>
            </a:xfrm>
            <a:prstGeom prst="rect">
              <a:avLst/>
            </a:prstGeom>
          </p:spPr>
          <p:txBody>
            <a:bodyPr anchor="ctr" rtlCol="false" tIns="50800" lIns="50800" bIns="50800" rIns="50800"/>
            <a:lstStyle/>
            <a:p>
              <a:pPr algn="ctr">
                <a:lnSpc>
                  <a:spcPts val="3111"/>
                </a:lnSpc>
              </a:pPr>
            </a:p>
          </p:txBody>
        </p:sp>
      </p:grpSp>
      <p:sp>
        <p:nvSpPr>
          <p:cNvPr name="Freeform 12" id="12"/>
          <p:cNvSpPr/>
          <p:nvPr/>
        </p:nvSpPr>
        <p:spPr>
          <a:xfrm flipH="false" flipV="false" rot="0">
            <a:off x="13727632" y="5538868"/>
            <a:ext cx="4697437" cy="4913254"/>
          </a:xfrm>
          <a:custGeom>
            <a:avLst/>
            <a:gdLst/>
            <a:ahLst/>
            <a:cxnLst/>
            <a:rect r="r" b="b" t="t" l="l"/>
            <a:pathLst>
              <a:path h="4913254" w="4697437">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13900412" y="2156431"/>
            <a:ext cx="4079995" cy="6185617"/>
            <a:chOff x="0" y="0"/>
            <a:chExt cx="1074567" cy="1629134"/>
          </a:xfrm>
        </p:grpSpPr>
        <p:sp>
          <p:nvSpPr>
            <p:cNvPr name="Freeform 14" id="14"/>
            <p:cNvSpPr/>
            <p:nvPr/>
          </p:nvSpPr>
          <p:spPr>
            <a:xfrm flipH="false" flipV="false" rot="0">
              <a:off x="0" y="0"/>
              <a:ext cx="1074566" cy="1629134"/>
            </a:xfrm>
            <a:custGeom>
              <a:avLst/>
              <a:gdLst/>
              <a:ahLst/>
              <a:cxnLst/>
              <a:rect r="r" b="b" t="t" l="l"/>
              <a:pathLst>
                <a:path h="1629134" w="1074566">
                  <a:moveTo>
                    <a:pt x="37951" y="0"/>
                  </a:moveTo>
                  <a:lnTo>
                    <a:pt x="1036616" y="0"/>
                  </a:lnTo>
                  <a:cubicBezTo>
                    <a:pt x="1046681" y="0"/>
                    <a:pt x="1056334" y="3998"/>
                    <a:pt x="1063451" y="11115"/>
                  </a:cubicBezTo>
                  <a:cubicBezTo>
                    <a:pt x="1070568" y="18233"/>
                    <a:pt x="1074566" y="27886"/>
                    <a:pt x="1074566" y="37951"/>
                  </a:cubicBezTo>
                  <a:lnTo>
                    <a:pt x="1074566" y="1591183"/>
                  </a:lnTo>
                  <a:cubicBezTo>
                    <a:pt x="1074566" y="1601248"/>
                    <a:pt x="1070568" y="1610901"/>
                    <a:pt x="1063451" y="1618018"/>
                  </a:cubicBezTo>
                  <a:cubicBezTo>
                    <a:pt x="1056334" y="1625135"/>
                    <a:pt x="1046681" y="1629134"/>
                    <a:pt x="1036616" y="1629134"/>
                  </a:cubicBezTo>
                  <a:lnTo>
                    <a:pt x="37951" y="1629134"/>
                  </a:lnTo>
                  <a:cubicBezTo>
                    <a:pt x="27886" y="1629134"/>
                    <a:pt x="18233" y="1625135"/>
                    <a:pt x="11115" y="1618018"/>
                  </a:cubicBezTo>
                  <a:cubicBezTo>
                    <a:pt x="3998" y="1610901"/>
                    <a:pt x="0" y="1601248"/>
                    <a:pt x="0" y="1591183"/>
                  </a:cubicBezTo>
                  <a:lnTo>
                    <a:pt x="0" y="37951"/>
                  </a:lnTo>
                  <a:cubicBezTo>
                    <a:pt x="0" y="27886"/>
                    <a:pt x="3998" y="18233"/>
                    <a:pt x="11115" y="11115"/>
                  </a:cubicBezTo>
                  <a:cubicBezTo>
                    <a:pt x="18233" y="3998"/>
                    <a:pt x="27886" y="0"/>
                    <a:pt x="37951" y="0"/>
                  </a:cubicBezTo>
                  <a:close/>
                </a:path>
              </a:pathLst>
            </a:custGeom>
            <a:solidFill>
              <a:srgbClr val="48699F">
                <a:alpha val="75686"/>
              </a:srgbClr>
            </a:solidFill>
          </p:spPr>
        </p:sp>
        <p:sp>
          <p:nvSpPr>
            <p:cNvPr name="TextBox 15" id="15"/>
            <p:cNvSpPr txBox="true"/>
            <p:nvPr/>
          </p:nvSpPr>
          <p:spPr>
            <a:xfrm>
              <a:off x="0" y="-38100"/>
              <a:ext cx="1074567" cy="1667234"/>
            </a:xfrm>
            <a:prstGeom prst="rect">
              <a:avLst/>
            </a:prstGeom>
          </p:spPr>
          <p:txBody>
            <a:bodyPr anchor="ctr" rtlCol="false" tIns="50800" lIns="50800" bIns="50800" rIns="50800"/>
            <a:lstStyle/>
            <a:p>
              <a:pPr algn="ctr">
                <a:lnSpc>
                  <a:spcPts val="3111"/>
                </a:lnSpc>
              </a:pPr>
            </a:p>
          </p:txBody>
        </p:sp>
      </p:grpSp>
      <p:sp>
        <p:nvSpPr>
          <p:cNvPr name="Freeform 16" id="16"/>
          <p:cNvSpPr/>
          <p:nvPr/>
        </p:nvSpPr>
        <p:spPr>
          <a:xfrm flipH="false" flipV="false" rot="-10800000">
            <a:off x="-116335" y="-82396"/>
            <a:ext cx="4697437" cy="4913254"/>
          </a:xfrm>
          <a:custGeom>
            <a:avLst/>
            <a:gdLst/>
            <a:ahLst/>
            <a:cxnLst/>
            <a:rect r="r" b="b" t="t" l="l"/>
            <a:pathLst>
              <a:path h="4913254" w="4697437">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914928" y="2820258"/>
            <a:ext cx="3174528" cy="1298670"/>
          </a:xfrm>
          <a:custGeom>
            <a:avLst/>
            <a:gdLst/>
            <a:ahLst/>
            <a:cxnLst/>
            <a:rect r="r" b="b" t="t" l="l"/>
            <a:pathLst>
              <a:path h="1298670" w="3174528">
                <a:moveTo>
                  <a:pt x="0" y="0"/>
                </a:moveTo>
                <a:lnTo>
                  <a:pt x="3174527" y="0"/>
                </a:lnTo>
                <a:lnTo>
                  <a:pt x="3174527" y="1298670"/>
                </a:lnTo>
                <a:lnTo>
                  <a:pt x="0" y="12986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5054854" y="2374231"/>
            <a:ext cx="3831244" cy="3489394"/>
          </a:xfrm>
          <a:custGeom>
            <a:avLst/>
            <a:gdLst/>
            <a:ahLst/>
            <a:cxnLst/>
            <a:rect r="r" b="b" t="t" l="l"/>
            <a:pathLst>
              <a:path h="3489394" w="3831244">
                <a:moveTo>
                  <a:pt x="0" y="0"/>
                </a:moveTo>
                <a:lnTo>
                  <a:pt x="3831244" y="0"/>
                </a:lnTo>
                <a:lnTo>
                  <a:pt x="3831244" y="3489394"/>
                </a:lnTo>
                <a:lnTo>
                  <a:pt x="0" y="3489394"/>
                </a:lnTo>
                <a:lnTo>
                  <a:pt x="0" y="0"/>
                </a:lnTo>
                <a:close/>
              </a:path>
            </a:pathLst>
          </a:custGeom>
          <a:blipFill>
            <a:blip r:embed="rId7"/>
            <a:stretch>
              <a:fillRect l="-6923" t="0" r="-6923" b="0"/>
            </a:stretch>
          </a:blipFill>
        </p:spPr>
      </p:sp>
      <p:sp>
        <p:nvSpPr>
          <p:cNvPr name="Freeform 19" id="19"/>
          <p:cNvSpPr/>
          <p:nvPr/>
        </p:nvSpPr>
        <p:spPr>
          <a:xfrm flipH="false" flipV="false" rot="0">
            <a:off x="13960994" y="3745820"/>
            <a:ext cx="3932664" cy="2202292"/>
          </a:xfrm>
          <a:custGeom>
            <a:avLst/>
            <a:gdLst/>
            <a:ahLst/>
            <a:cxnLst/>
            <a:rect r="r" b="b" t="t" l="l"/>
            <a:pathLst>
              <a:path h="2202292" w="3932664">
                <a:moveTo>
                  <a:pt x="0" y="0"/>
                </a:moveTo>
                <a:lnTo>
                  <a:pt x="3932664" y="0"/>
                </a:lnTo>
                <a:lnTo>
                  <a:pt x="3932664" y="2202292"/>
                </a:lnTo>
                <a:lnTo>
                  <a:pt x="0" y="2202292"/>
                </a:lnTo>
                <a:lnTo>
                  <a:pt x="0" y="0"/>
                </a:lnTo>
                <a:close/>
              </a:path>
            </a:pathLst>
          </a:custGeom>
          <a:blipFill>
            <a:blip r:embed="rId8"/>
            <a:stretch>
              <a:fillRect l="0" t="0" r="0" b="0"/>
            </a:stretch>
          </a:blipFill>
        </p:spPr>
      </p:sp>
      <p:sp>
        <p:nvSpPr>
          <p:cNvPr name="Freeform 20" id="20"/>
          <p:cNvSpPr/>
          <p:nvPr/>
        </p:nvSpPr>
        <p:spPr>
          <a:xfrm flipH="false" flipV="false" rot="0">
            <a:off x="9415888" y="2597113"/>
            <a:ext cx="4007625" cy="2233745"/>
          </a:xfrm>
          <a:custGeom>
            <a:avLst/>
            <a:gdLst/>
            <a:ahLst/>
            <a:cxnLst/>
            <a:rect r="r" b="b" t="t" l="l"/>
            <a:pathLst>
              <a:path h="2233745" w="4007625">
                <a:moveTo>
                  <a:pt x="0" y="0"/>
                </a:moveTo>
                <a:lnTo>
                  <a:pt x="4007626" y="0"/>
                </a:lnTo>
                <a:lnTo>
                  <a:pt x="4007626" y="2233745"/>
                </a:lnTo>
                <a:lnTo>
                  <a:pt x="0" y="2233745"/>
                </a:lnTo>
                <a:lnTo>
                  <a:pt x="0" y="0"/>
                </a:lnTo>
                <a:close/>
              </a:path>
            </a:pathLst>
          </a:custGeom>
          <a:blipFill>
            <a:blip r:embed="rId9"/>
            <a:stretch>
              <a:fillRect l="0" t="-16377" r="0" b="-18008"/>
            </a:stretch>
          </a:blipFill>
        </p:spPr>
      </p:sp>
      <p:sp>
        <p:nvSpPr>
          <p:cNvPr name="TextBox 21" id="21"/>
          <p:cNvSpPr txBox="true"/>
          <p:nvPr/>
        </p:nvSpPr>
        <p:spPr>
          <a:xfrm rot="0">
            <a:off x="9472523" y="5472193"/>
            <a:ext cx="3894357" cy="1831646"/>
          </a:xfrm>
          <a:prstGeom prst="rect">
            <a:avLst/>
          </a:prstGeom>
        </p:spPr>
        <p:txBody>
          <a:bodyPr anchor="t" rtlCol="false" tIns="0" lIns="0" bIns="0" rIns="0">
            <a:spAutoFit/>
          </a:bodyPr>
          <a:lstStyle/>
          <a:p>
            <a:pPr algn="ctr">
              <a:lnSpc>
                <a:spcPts val="4941"/>
              </a:lnSpc>
            </a:pPr>
            <a:r>
              <a:rPr lang="en-US" b="true" sz="3529">
                <a:solidFill>
                  <a:srgbClr val="010F1F"/>
                </a:solidFill>
                <a:latin typeface="Montserrat Bold"/>
                <a:ea typeface="Montserrat Bold"/>
                <a:cs typeface="Montserrat Bold"/>
                <a:sym typeface="Montserrat Bold"/>
              </a:rPr>
              <a:t>how many types of phishing totaly</a:t>
            </a:r>
          </a:p>
        </p:txBody>
      </p:sp>
      <p:sp>
        <p:nvSpPr>
          <p:cNvPr name="TextBox 22" id="22"/>
          <p:cNvSpPr txBox="true"/>
          <p:nvPr/>
        </p:nvSpPr>
        <p:spPr>
          <a:xfrm rot="0">
            <a:off x="5001145" y="6485856"/>
            <a:ext cx="3875428" cy="878474"/>
          </a:xfrm>
          <a:prstGeom prst="rect">
            <a:avLst/>
          </a:prstGeom>
        </p:spPr>
        <p:txBody>
          <a:bodyPr anchor="t" rtlCol="false" tIns="0" lIns="0" bIns="0" rIns="0">
            <a:spAutoFit/>
          </a:bodyPr>
          <a:lstStyle/>
          <a:p>
            <a:pPr algn="ctr">
              <a:lnSpc>
                <a:spcPts val="3580"/>
              </a:lnSpc>
            </a:pPr>
            <a:r>
              <a:rPr lang="en-US" b="true" sz="2557">
                <a:solidFill>
                  <a:srgbClr val="FFFFFF"/>
                </a:solidFill>
                <a:latin typeface="Montserrat Bold"/>
                <a:ea typeface="Montserrat Bold"/>
                <a:cs typeface="Montserrat Bold"/>
                <a:sym typeface="Montserrat Bold"/>
              </a:rPr>
              <a:t>check whether it is phishing mail</a:t>
            </a:r>
          </a:p>
        </p:txBody>
      </p:sp>
      <p:sp>
        <p:nvSpPr>
          <p:cNvPr name="TextBox 23" id="23"/>
          <p:cNvSpPr txBox="true"/>
          <p:nvPr/>
        </p:nvSpPr>
        <p:spPr>
          <a:xfrm rot="0">
            <a:off x="654673" y="4789816"/>
            <a:ext cx="3434783" cy="2159089"/>
          </a:xfrm>
          <a:prstGeom prst="rect">
            <a:avLst/>
          </a:prstGeom>
        </p:spPr>
        <p:txBody>
          <a:bodyPr anchor="t" rtlCol="false" tIns="0" lIns="0" bIns="0" rIns="0">
            <a:spAutoFit/>
          </a:bodyPr>
          <a:lstStyle/>
          <a:p>
            <a:pPr algn="ctr">
              <a:lnSpc>
                <a:spcPts val="4358"/>
              </a:lnSpc>
            </a:pPr>
            <a:r>
              <a:rPr lang="en-US" b="true" sz="3112">
                <a:solidFill>
                  <a:srgbClr val="010F1F"/>
                </a:solidFill>
                <a:latin typeface="Montserrat Bold"/>
                <a:ea typeface="Montserrat Bold"/>
                <a:cs typeface="Montserrat Bold"/>
                <a:sym typeface="Montserrat Bold"/>
              </a:rPr>
              <a:t>which type of network will you use for safety measures</a:t>
            </a:r>
          </a:p>
        </p:txBody>
      </p:sp>
      <p:sp>
        <p:nvSpPr>
          <p:cNvPr name="TextBox 24" id="24"/>
          <p:cNvSpPr txBox="true"/>
          <p:nvPr/>
        </p:nvSpPr>
        <p:spPr>
          <a:xfrm rot="0">
            <a:off x="7241008" y="159703"/>
            <a:ext cx="2537103" cy="1566544"/>
          </a:xfrm>
          <a:prstGeom prst="rect">
            <a:avLst/>
          </a:prstGeom>
        </p:spPr>
        <p:txBody>
          <a:bodyPr anchor="t" rtlCol="false" tIns="0" lIns="0" bIns="0" rIns="0">
            <a:spAutoFit/>
          </a:bodyPr>
          <a:lstStyle/>
          <a:p>
            <a:pPr algn="ctr">
              <a:lnSpc>
                <a:spcPts val="12880"/>
              </a:lnSpc>
            </a:pPr>
            <a:r>
              <a:rPr lang="en-US" sz="9200" b="true">
                <a:solidFill>
                  <a:srgbClr val="F7F3F2"/>
                </a:solidFill>
                <a:latin typeface="Canva Sans Bold"/>
                <a:ea typeface="Canva Sans Bold"/>
                <a:cs typeface="Canva Sans Bold"/>
                <a:sym typeface="Canva Sans Bold"/>
              </a:rPr>
              <a:t>Quiz</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2407657" y="6134354"/>
            <a:ext cx="902541" cy="90254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3111"/>
                </a:lnSpc>
              </a:pPr>
            </a:p>
          </p:txBody>
        </p:sp>
      </p:grpSp>
      <p:grpSp>
        <p:nvGrpSpPr>
          <p:cNvPr name="Group 6" id="6"/>
          <p:cNvGrpSpPr/>
          <p:nvPr/>
        </p:nvGrpSpPr>
        <p:grpSpPr>
          <a:xfrm rot="0">
            <a:off x="10785423" y="6222776"/>
            <a:ext cx="902541" cy="90254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3111"/>
                </a:lnSpc>
              </a:pPr>
            </a:p>
          </p:txBody>
        </p:sp>
      </p:grpSp>
      <p:grpSp>
        <p:nvGrpSpPr>
          <p:cNvPr name="Group 9" id="9"/>
          <p:cNvGrpSpPr/>
          <p:nvPr/>
        </p:nvGrpSpPr>
        <p:grpSpPr>
          <a:xfrm rot="0">
            <a:off x="6596540" y="4039952"/>
            <a:ext cx="902541" cy="90254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3111"/>
                </a:lnSpc>
              </a:pPr>
            </a:p>
          </p:txBody>
        </p:sp>
      </p:grpSp>
      <p:grpSp>
        <p:nvGrpSpPr>
          <p:cNvPr name="Group 12" id="12"/>
          <p:cNvGrpSpPr/>
          <p:nvPr/>
        </p:nvGrpSpPr>
        <p:grpSpPr>
          <a:xfrm rot="0">
            <a:off x="14977803" y="4028416"/>
            <a:ext cx="902541" cy="90254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3111"/>
                </a:lnSpc>
              </a:pPr>
            </a:p>
          </p:txBody>
        </p:sp>
      </p:grpSp>
      <p:sp>
        <p:nvSpPr>
          <p:cNvPr name="TextBox 15" id="15"/>
          <p:cNvSpPr txBox="true"/>
          <p:nvPr/>
        </p:nvSpPr>
        <p:spPr>
          <a:xfrm rot="0">
            <a:off x="3642799" y="1430737"/>
            <a:ext cx="11002403" cy="1094740"/>
          </a:xfrm>
          <a:prstGeom prst="rect">
            <a:avLst/>
          </a:prstGeom>
        </p:spPr>
        <p:txBody>
          <a:bodyPr anchor="t" rtlCol="false" tIns="0" lIns="0" bIns="0" rIns="0">
            <a:spAutoFit/>
          </a:bodyPr>
          <a:lstStyle/>
          <a:p>
            <a:pPr algn="ctr">
              <a:lnSpc>
                <a:spcPts val="8959"/>
              </a:lnSpc>
            </a:pPr>
            <a:r>
              <a:rPr lang="en-US" b="true" sz="6399">
                <a:solidFill>
                  <a:srgbClr val="FFFFFF"/>
                </a:solidFill>
                <a:latin typeface="Montserrat Bold"/>
                <a:ea typeface="Montserrat Bold"/>
                <a:cs typeface="Montserrat Bold"/>
                <a:sym typeface="Montserrat Bold"/>
              </a:rPr>
              <a:t>EXECUTIVE SUMMARY</a:t>
            </a:r>
          </a:p>
        </p:txBody>
      </p:sp>
      <p:sp>
        <p:nvSpPr>
          <p:cNvPr name="Freeform 16" id="16"/>
          <p:cNvSpPr/>
          <p:nvPr/>
        </p:nvSpPr>
        <p:spPr>
          <a:xfrm flipH="false" flipV="false" rot="0">
            <a:off x="13727632" y="5538868"/>
            <a:ext cx="4697437" cy="4913254"/>
          </a:xfrm>
          <a:custGeom>
            <a:avLst/>
            <a:gdLst/>
            <a:ahLst/>
            <a:cxnLst/>
            <a:rect r="r" b="b" t="t" l="l"/>
            <a:pathLst>
              <a:path h="4913254" w="4697437">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sp>
        <p:nvSpPr>
          <p:cNvPr name="TextBox 17" id="17"/>
          <p:cNvSpPr txBox="true"/>
          <p:nvPr/>
        </p:nvSpPr>
        <p:spPr>
          <a:xfrm rot="0">
            <a:off x="13735839" y="5096461"/>
            <a:ext cx="3386468" cy="337293"/>
          </a:xfrm>
          <a:prstGeom prst="rect">
            <a:avLst/>
          </a:prstGeom>
        </p:spPr>
        <p:txBody>
          <a:bodyPr anchor="t" rtlCol="false" tIns="0" lIns="0" bIns="0" rIns="0">
            <a:spAutoFit/>
          </a:bodyPr>
          <a:lstStyle/>
          <a:p>
            <a:pPr algn="ctr">
              <a:lnSpc>
                <a:spcPts val="2708"/>
              </a:lnSpc>
            </a:pPr>
            <a:r>
              <a:rPr lang="en-US" b="true" sz="1934">
                <a:solidFill>
                  <a:srgbClr val="FFFFFF"/>
                </a:solidFill>
                <a:latin typeface="Montserrat Bold"/>
                <a:ea typeface="Montserrat Bold"/>
                <a:cs typeface="Montserrat Bold"/>
                <a:sym typeface="Montserrat Bold"/>
              </a:rPr>
              <a:t>Examples</a:t>
            </a:r>
          </a:p>
        </p:txBody>
      </p:sp>
      <p:sp>
        <p:nvSpPr>
          <p:cNvPr name="AutoShape 18" id="18"/>
          <p:cNvSpPr/>
          <p:nvPr/>
        </p:nvSpPr>
        <p:spPr>
          <a:xfrm flipV="true">
            <a:off x="3334357" y="4479686"/>
            <a:ext cx="3112318" cy="1796897"/>
          </a:xfrm>
          <a:prstGeom prst="line">
            <a:avLst/>
          </a:prstGeom>
          <a:ln cap="flat" w="28575">
            <a:solidFill>
              <a:srgbClr val="FFFFFF"/>
            </a:solidFill>
            <a:prstDash val="solid"/>
            <a:headEnd type="oval" len="lg" w="lg"/>
            <a:tailEnd type="oval" len="lg" w="lg"/>
          </a:ln>
        </p:spPr>
      </p:sp>
      <p:sp>
        <p:nvSpPr>
          <p:cNvPr name="AutoShape 19" id="19"/>
          <p:cNvSpPr/>
          <p:nvPr/>
        </p:nvSpPr>
        <p:spPr>
          <a:xfrm flipV="true">
            <a:off x="11761783" y="4651731"/>
            <a:ext cx="3112318" cy="1796897"/>
          </a:xfrm>
          <a:prstGeom prst="line">
            <a:avLst/>
          </a:prstGeom>
          <a:ln cap="flat" w="28575">
            <a:solidFill>
              <a:srgbClr val="FFFFFF"/>
            </a:solidFill>
            <a:prstDash val="solid"/>
            <a:headEnd type="oval" len="lg" w="lg"/>
            <a:tailEnd type="oval" len="lg" w="lg"/>
          </a:ln>
        </p:spPr>
      </p:sp>
      <p:sp>
        <p:nvSpPr>
          <p:cNvPr name="AutoShape 20" id="20"/>
          <p:cNvSpPr/>
          <p:nvPr/>
        </p:nvSpPr>
        <p:spPr>
          <a:xfrm flipH="true" flipV="true">
            <a:off x="7667544" y="4504493"/>
            <a:ext cx="3110724" cy="1799655"/>
          </a:xfrm>
          <a:prstGeom prst="line">
            <a:avLst/>
          </a:prstGeom>
          <a:ln cap="flat" w="28575">
            <a:solidFill>
              <a:srgbClr val="FFFFFF"/>
            </a:solidFill>
            <a:prstDash val="solid"/>
            <a:headEnd type="oval" len="lg" w="lg"/>
            <a:tailEnd type="oval" len="lg" w="lg"/>
          </a:ln>
        </p:spPr>
      </p:sp>
      <p:sp>
        <p:nvSpPr>
          <p:cNvPr name="Freeform 21" id="21"/>
          <p:cNvSpPr/>
          <p:nvPr/>
        </p:nvSpPr>
        <p:spPr>
          <a:xfrm flipH="false" flipV="false" rot="-10800000">
            <a:off x="-116335" y="-82396"/>
            <a:ext cx="4697437" cy="4913254"/>
          </a:xfrm>
          <a:custGeom>
            <a:avLst/>
            <a:gdLst/>
            <a:ahLst/>
            <a:cxnLst/>
            <a:rect r="r" b="b" t="t" l="l"/>
            <a:pathLst>
              <a:path h="4913254" w="4697437">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sp>
        <p:nvSpPr>
          <p:cNvPr name="TextBox 22" id="22"/>
          <p:cNvSpPr txBox="true"/>
          <p:nvPr/>
        </p:nvSpPr>
        <p:spPr>
          <a:xfrm rot="0">
            <a:off x="2407657" y="6324955"/>
            <a:ext cx="902541" cy="475519"/>
          </a:xfrm>
          <a:prstGeom prst="rect">
            <a:avLst/>
          </a:prstGeom>
        </p:spPr>
        <p:txBody>
          <a:bodyPr anchor="t" rtlCol="false" tIns="0" lIns="0" bIns="0" rIns="0">
            <a:spAutoFit/>
          </a:bodyPr>
          <a:lstStyle/>
          <a:p>
            <a:pPr algn="ctr">
              <a:lnSpc>
                <a:spcPts val="3940"/>
              </a:lnSpc>
            </a:pPr>
            <a:r>
              <a:rPr lang="en-US" b="true" sz="2814">
                <a:solidFill>
                  <a:srgbClr val="010F1F"/>
                </a:solidFill>
                <a:latin typeface="Montserrat Bold"/>
                <a:ea typeface="Montserrat Bold"/>
                <a:cs typeface="Montserrat Bold"/>
                <a:sym typeface="Montserrat Bold"/>
              </a:rPr>
              <a:t>01</a:t>
            </a:r>
          </a:p>
        </p:txBody>
      </p:sp>
      <p:sp>
        <p:nvSpPr>
          <p:cNvPr name="TextBox 23" id="23"/>
          <p:cNvSpPr txBox="true"/>
          <p:nvPr/>
        </p:nvSpPr>
        <p:spPr>
          <a:xfrm rot="0">
            <a:off x="10785423" y="6413377"/>
            <a:ext cx="902541" cy="475519"/>
          </a:xfrm>
          <a:prstGeom prst="rect">
            <a:avLst/>
          </a:prstGeom>
        </p:spPr>
        <p:txBody>
          <a:bodyPr anchor="t" rtlCol="false" tIns="0" lIns="0" bIns="0" rIns="0">
            <a:spAutoFit/>
          </a:bodyPr>
          <a:lstStyle/>
          <a:p>
            <a:pPr algn="ctr">
              <a:lnSpc>
                <a:spcPts val="3940"/>
              </a:lnSpc>
            </a:pPr>
            <a:r>
              <a:rPr lang="en-US" b="true" sz="2814">
                <a:solidFill>
                  <a:srgbClr val="010F1F"/>
                </a:solidFill>
                <a:latin typeface="Montserrat Bold"/>
                <a:ea typeface="Montserrat Bold"/>
                <a:cs typeface="Montserrat Bold"/>
                <a:sym typeface="Montserrat Bold"/>
              </a:rPr>
              <a:t>03</a:t>
            </a:r>
          </a:p>
        </p:txBody>
      </p:sp>
      <p:sp>
        <p:nvSpPr>
          <p:cNvPr name="TextBox 24" id="24"/>
          <p:cNvSpPr txBox="true"/>
          <p:nvPr/>
        </p:nvSpPr>
        <p:spPr>
          <a:xfrm rot="0">
            <a:off x="6596540" y="4230553"/>
            <a:ext cx="902541" cy="475519"/>
          </a:xfrm>
          <a:prstGeom prst="rect">
            <a:avLst/>
          </a:prstGeom>
        </p:spPr>
        <p:txBody>
          <a:bodyPr anchor="t" rtlCol="false" tIns="0" lIns="0" bIns="0" rIns="0">
            <a:spAutoFit/>
          </a:bodyPr>
          <a:lstStyle/>
          <a:p>
            <a:pPr algn="ctr">
              <a:lnSpc>
                <a:spcPts val="3940"/>
              </a:lnSpc>
            </a:pPr>
            <a:r>
              <a:rPr lang="en-US" b="true" sz="2814">
                <a:solidFill>
                  <a:srgbClr val="010F1F"/>
                </a:solidFill>
                <a:latin typeface="Montserrat Bold"/>
                <a:ea typeface="Montserrat Bold"/>
                <a:cs typeface="Montserrat Bold"/>
                <a:sym typeface="Montserrat Bold"/>
              </a:rPr>
              <a:t>02</a:t>
            </a:r>
          </a:p>
        </p:txBody>
      </p:sp>
      <p:sp>
        <p:nvSpPr>
          <p:cNvPr name="TextBox 25" id="25"/>
          <p:cNvSpPr txBox="true"/>
          <p:nvPr/>
        </p:nvSpPr>
        <p:spPr>
          <a:xfrm rot="0">
            <a:off x="14977803" y="4219017"/>
            <a:ext cx="902541" cy="475519"/>
          </a:xfrm>
          <a:prstGeom prst="rect">
            <a:avLst/>
          </a:prstGeom>
        </p:spPr>
        <p:txBody>
          <a:bodyPr anchor="t" rtlCol="false" tIns="0" lIns="0" bIns="0" rIns="0">
            <a:spAutoFit/>
          </a:bodyPr>
          <a:lstStyle/>
          <a:p>
            <a:pPr algn="ctr">
              <a:lnSpc>
                <a:spcPts val="3940"/>
              </a:lnSpc>
            </a:pPr>
            <a:r>
              <a:rPr lang="en-US" b="true" sz="2814">
                <a:solidFill>
                  <a:srgbClr val="010F1F"/>
                </a:solidFill>
                <a:latin typeface="Montserrat Bold"/>
                <a:ea typeface="Montserrat Bold"/>
                <a:cs typeface="Montserrat Bold"/>
                <a:sym typeface="Montserrat Bold"/>
              </a:rPr>
              <a:t>04</a:t>
            </a:r>
          </a:p>
        </p:txBody>
      </p:sp>
      <p:sp>
        <p:nvSpPr>
          <p:cNvPr name="TextBox 26" id="26"/>
          <p:cNvSpPr txBox="true"/>
          <p:nvPr/>
        </p:nvSpPr>
        <p:spPr>
          <a:xfrm rot="0">
            <a:off x="1165693" y="7202399"/>
            <a:ext cx="3386468" cy="337293"/>
          </a:xfrm>
          <a:prstGeom prst="rect">
            <a:avLst/>
          </a:prstGeom>
        </p:spPr>
        <p:txBody>
          <a:bodyPr anchor="t" rtlCol="false" tIns="0" lIns="0" bIns="0" rIns="0">
            <a:spAutoFit/>
          </a:bodyPr>
          <a:lstStyle/>
          <a:p>
            <a:pPr algn="ctr">
              <a:lnSpc>
                <a:spcPts val="2708"/>
              </a:lnSpc>
            </a:pPr>
            <a:r>
              <a:rPr lang="en-US" b="true" sz="1934">
                <a:solidFill>
                  <a:srgbClr val="FFFFFF"/>
                </a:solidFill>
                <a:latin typeface="Montserrat Bold"/>
                <a:ea typeface="Montserrat Bold"/>
                <a:cs typeface="Montserrat Bold"/>
                <a:sym typeface="Montserrat Bold"/>
              </a:rPr>
              <a:t>Intro</a:t>
            </a:r>
          </a:p>
        </p:txBody>
      </p:sp>
      <p:sp>
        <p:nvSpPr>
          <p:cNvPr name="TextBox 27" id="27"/>
          <p:cNvSpPr txBox="true"/>
          <p:nvPr/>
        </p:nvSpPr>
        <p:spPr>
          <a:xfrm rot="0">
            <a:off x="5519295" y="5201574"/>
            <a:ext cx="3386468" cy="337293"/>
          </a:xfrm>
          <a:prstGeom prst="rect">
            <a:avLst/>
          </a:prstGeom>
        </p:spPr>
        <p:txBody>
          <a:bodyPr anchor="t" rtlCol="false" tIns="0" lIns="0" bIns="0" rIns="0">
            <a:spAutoFit/>
          </a:bodyPr>
          <a:lstStyle/>
          <a:p>
            <a:pPr algn="ctr">
              <a:lnSpc>
                <a:spcPts val="2708"/>
              </a:lnSpc>
            </a:pPr>
            <a:r>
              <a:rPr lang="en-US" b="true" sz="1934">
                <a:solidFill>
                  <a:srgbClr val="FFFFFF"/>
                </a:solidFill>
                <a:latin typeface="Montserrat Bold"/>
                <a:ea typeface="Montserrat Bold"/>
                <a:cs typeface="Montserrat Bold"/>
                <a:sym typeface="Montserrat Bold"/>
              </a:rPr>
              <a:t>Recognizing phishing</a:t>
            </a:r>
          </a:p>
        </p:txBody>
      </p:sp>
      <p:sp>
        <p:nvSpPr>
          <p:cNvPr name="TextBox 28" id="28"/>
          <p:cNvSpPr txBox="true"/>
          <p:nvPr/>
        </p:nvSpPr>
        <p:spPr>
          <a:xfrm rot="0">
            <a:off x="9793352" y="7220567"/>
            <a:ext cx="3386468" cy="337293"/>
          </a:xfrm>
          <a:prstGeom prst="rect">
            <a:avLst/>
          </a:prstGeom>
        </p:spPr>
        <p:txBody>
          <a:bodyPr anchor="t" rtlCol="false" tIns="0" lIns="0" bIns="0" rIns="0">
            <a:spAutoFit/>
          </a:bodyPr>
          <a:lstStyle/>
          <a:p>
            <a:pPr algn="ctr">
              <a:lnSpc>
                <a:spcPts val="2708"/>
              </a:lnSpc>
            </a:pPr>
            <a:r>
              <a:rPr lang="en-US" b="true" sz="1934">
                <a:solidFill>
                  <a:srgbClr val="FFFFFF"/>
                </a:solidFill>
                <a:latin typeface="Montserrat Bold"/>
                <a:ea typeface="Montserrat Bold"/>
                <a:cs typeface="Montserrat Bold"/>
                <a:sym typeface="Montserrat Bold"/>
              </a:rPr>
              <a:t>countermeasures</a:t>
            </a:r>
          </a:p>
        </p:txBody>
      </p:sp>
      <p:sp>
        <p:nvSpPr>
          <p:cNvPr name="TextBox 29" id="29"/>
          <p:cNvSpPr txBox="true"/>
          <p:nvPr/>
        </p:nvSpPr>
        <p:spPr>
          <a:xfrm rot="0">
            <a:off x="4942403" y="8847315"/>
            <a:ext cx="8422243" cy="570865"/>
          </a:xfrm>
          <a:prstGeom prst="rect">
            <a:avLst/>
          </a:prstGeom>
        </p:spPr>
        <p:txBody>
          <a:bodyPr anchor="t" rtlCol="false" tIns="0" lIns="0" bIns="0" rIns="0">
            <a:spAutoFit/>
          </a:bodyPr>
          <a:lstStyle/>
          <a:p>
            <a:pPr algn="ctr">
              <a:lnSpc>
                <a:spcPts val="4759"/>
              </a:lnSpc>
            </a:pPr>
            <a:r>
              <a:rPr lang="en-US" sz="3399">
                <a:solidFill>
                  <a:srgbClr val="FFFFFF"/>
                </a:solidFill>
                <a:latin typeface="Playwrite US Trad"/>
                <a:ea typeface="Playwrite US Trad"/>
                <a:cs typeface="Playwrite US Trad"/>
                <a:sym typeface="Playwrite US Trad"/>
              </a:rPr>
              <a:t>Never click, never trust, always verify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0">
            <a:off x="13812404" y="5815022"/>
            <a:ext cx="4565943" cy="4775717"/>
          </a:xfrm>
          <a:custGeom>
            <a:avLst/>
            <a:gdLst/>
            <a:ahLst/>
            <a:cxnLst/>
            <a:rect r="r" b="b" t="t" l="l"/>
            <a:pathLst>
              <a:path h="4775717" w="4565943">
                <a:moveTo>
                  <a:pt x="0" y="0"/>
                </a:moveTo>
                <a:lnTo>
                  <a:pt x="4565942" y="0"/>
                </a:lnTo>
                <a:lnTo>
                  <a:pt x="4565942" y="4775718"/>
                </a:lnTo>
                <a:lnTo>
                  <a:pt x="0" y="4775718"/>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795199" y="2650025"/>
            <a:ext cx="8330210" cy="4779988"/>
            <a:chOff x="0" y="0"/>
            <a:chExt cx="1186845" cy="681028"/>
          </a:xfrm>
        </p:grpSpPr>
        <p:sp>
          <p:nvSpPr>
            <p:cNvPr name="Freeform 5" id="5"/>
            <p:cNvSpPr/>
            <p:nvPr/>
          </p:nvSpPr>
          <p:spPr>
            <a:xfrm flipH="false" flipV="false" rot="0">
              <a:off x="0" y="0"/>
              <a:ext cx="1186845" cy="681028"/>
            </a:xfrm>
            <a:custGeom>
              <a:avLst/>
              <a:gdLst/>
              <a:ahLst/>
              <a:cxnLst/>
              <a:rect r="r" b="b" t="t" l="l"/>
              <a:pathLst>
                <a:path h="681028" w="1186845">
                  <a:moveTo>
                    <a:pt x="14870" y="0"/>
                  </a:moveTo>
                  <a:lnTo>
                    <a:pt x="1171975" y="0"/>
                  </a:lnTo>
                  <a:cubicBezTo>
                    <a:pt x="1175919" y="0"/>
                    <a:pt x="1179701" y="1567"/>
                    <a:pt x="1182489" y="4355"/>
                  </a:cubicBezTo>
                  <a:cubicBezTo>
                    <a:pt x="1185278" y="7144"/>
                    <a:pt x="1186845" y="10926"/>
                    <a:pt x="1186845" y="14870"/>
                  </a:cubicBezTo>
                  <a:lnTo>
                    <a:pt x="1186845" y="666158"/>
                  </a:lnTo>
                  <a:cubicBezTo>
                    <a:pt x="1186845" y="670101"/>
                    <a:pt x="1185278" y="673884"/>
                    <a:pt x="1182489" y="676672"/>
                  </a:cubicBezTo>
                  <a:cubicBezTo>
                    <a:pt x="1179701" y="679461"/>
                    <a:pt x="1175919" y="681028"/>
                    <a:pt x="1171975" y="681028"/>
                  </a:cubicBezTo>
                  <a:lnTo>
                    <a:pt x="14870" y="681028"/>
                  </a:lnTo>
                  <a:cubicBezTo>
                    <a:pt x="10926" y="681028"/>
                    <a:pt x="7144" y="679461"/>
                    <a:pt x="4355" y="676672"/>
                  </a:cubicBezTo>
                  <a:cubicBezTo>
                    <a:pt x="1567" y="673884"/>
                    <a:pt x="0" y="670101"/>
                    <a:pt x="0" y="666158"/>
                  </a:cubicBezTo>
                  <a:lnTo>
                    <a:pt x="0" y="14870"/>
                  </a:lnTo>
                  <a:cubicBezTo>
                    <a:pt x="0" y="10926"/>
                    <a:pt x="1567" y="7144"/>
                    <a:pt x="4355" y="4355"/>
                  </a:cubicBezTo>
                  <a:cubicBezTo>
                    <a:pt x="7144" y="1567"/>
                    <a:pt x="10926" y="0"/>
                    <a:pt x="14870" y="0"/>
                  </a:cubicBezTo>
                  <a:close/>
                </a:path>
              </a:pathLst>
            </a:custGeom>
            <a:blipFill>
              <a:blip r:embed="rId5"/>
              <a:stretch>
                <a:fillRect l="0" t="-1046" r="0" b="-22315"/>
              </a:stretch>
            </a:blipFill>
          </p:spPr>
        </p:sp>
      </p:grpSp>
      <p:grpSp>
        <p:nvGrpSpPr>
          <p:cNvPr name="Group 6" id="6"/>
          <p:cNvGrpSpPr/>
          <p:nvPr/>
        </p:nvGrpSpPr>
        <p:grpSpPr>
          <a:xfrm rot="0">
            <a:off x="10427216" y="4299645"/>
            <a:ext cx="6899562" cy="2965939"/>
            <a:chOff x="0" y="0"/>
            <a:chExt cx="1186845" cy="510193"/>
          </a:xfrm>
        </p:grpSpPr>
        <p:sp>
          <p:nvSpPr>
            <p:cNvPr name="Freeform 7" id="7"/>
            <p:cNvSpPr/>
            <p:nvPr/>
          </p:nvSpPr>
          <p:spPr>
            <a:xfrm flipH="false" flipV="false" rot="0">
              <a:off x="0" y="0"/>
              <a:ext cx="1186845" cy="510193"/>
            </a:xfrm>
            <a:custGeom>
              <a:avLst/>
              <a:gdLst/>
              <a:ahLst/>
              <a:cxnLst/>
              <a:rect r="r" b="b" t="t" l="l"/>
              <a:pathLst>
                <a:path h="510193" w="1186845">
                  <a:moveTo>
                    <a:pt x="17953" y="0"/>
                  </a:moveTo>
                  <a:lnTo>
                    <a:pt x="1168891" y="0"/>
                  </a:lnTo>
                  <a:cubicBezTo>
                    <a:pt x="1178807" y="0"/>
                    <a:pt x="1186845" y="8038"/>
                    <a:pt x="1186845" y="17953"/>
                  </a:cubicBezTo>
                  <a:lnTo>
                    <a:pt x="1186845" y="492240"/>
                  </a:lnTo>
                  <a:cubicBezTo>
                    <a:pt x="1186845" y="502155"/>
                    <a:pt x="1178807" y="510193"/>
                    <a:pt x="1168891" y="510193"/>
                  </a:cubicBezTo>
                  <a:lnTo>
                    <a:pt x="17953" y="510193"/>
                  </a:lnTo>
                  <a:cubicBezTo>
                    <a:pt x="8038" y="510193"/>
                    <a:pt x="0" y="502155"/>
                    <a:pt x="0" y="492240"/>
                  </a:cubicBezTo>
                  <a:lnTo>
                    <a:pt x="0" y="17953"/>
                  </a:lnTo>
                  <a:cubicBezTo>
                    <a:pt x="0" y="8038"/>
                    <a:pt x="8038" y="0"/>
                    <a:pt x="17953" y="0"/>
                  </a:cubicBezTo>
                  <a:close/>
                </a:path>
              </a:pathLst>
            </a:custGeom>
            <a:blipFill>
              <a:blip r:embed="rId6"/>
              <a:stretch>
                <a:fillRect l="0" t="-15135" r="0" b="-15135"/>
              </a:stretch>
            </a:blipFill>
          </p:spPr>
        </p:sp>
      </p:grpSp>
      <p:grpSp>
        <p:nvGrpSpPr>
          <p:cNvPr name="Group 8" id="8"/>
          <p:cNvGrpSpPr/>
          <p:nvPr/>
        </p:nvGrpSpPr>
        <p:grpSpPr>
          <a:xfrm rot="0">
            <a:off x="795199" y="7430013"/>
            <a:ext cx="8348801" cy="1828287"/>
            <a:chOff x="0" y="0"/>
            <a:chExt cx="2017636" cy="441838"/>
          </a:xfrm>
        </p:grpSpPr>
        <p:sp>
          <p:nvSpPr>
            <p:cNvPr name="Freeform 9" id="9"/>
            <p:cNvSpPr/>
            <p:nvPr/>
          </p:nvSpPr>
          <p:spPr>
            <a:xfrm flipH="false" flipV="false" rot="0">
              <a:off x="0" y="0"/>
              <a:ext cx="2017636" cy="441838"/>
            </a:xfrm>
            <a:custGeom>
              <a:avLst/>
              <a:gdLst/>
              <a:ahLst/>
              <a:cxnLst/>
              <a:rect r="r" b="b" t="t" l="l"/>
              <a:pathLst>
                <a:path h="441838" w="2017636">
                  <a:moveTo>
                    <a:pt x="14837" y="0"/>
                  </a:moveTo>
                  <a:lnTo>
                    <a:pt x="2002799" y="0"/>
                  </a:lnTo>
                  <a:cubicBezTo>
                    <a:pt x="2006734" y="0"/>
                    <a:pt x="2010508" y="1563"/>
                    <a:pt x="2013290" y="4346"/>
                  </a:cubicBezTo>
                  <a:cubicBezTo>
                    <a:pt x="2016073" y="7128"/>
                    <a:pt x="2017636" y="10902"/>
                    <a:pt x="2017636" y="14837"/>
                  </a:cubicBezTo>
                  <a:lnTo>
                    <a:pt x="2017636" y="427001"/>
                  </a:lnTo>
                  <a:cubicBezTo>
                    <a:pt x="2017636" y="430936"/>
                    <a:pt x="2016073" y="434710"/>
                    <a:pt x="2013290" y="437492"/>
                  </a:cubicBezTo>
                  <a:cubicBezTo>
                    <a:pt x="2010508" y="440275"/>
                    <a:pt x="2006734" y="441838"/>
                    <a:pt x="2002799" y="441838"/>
                  </a:cubicBezTo>
                  <a:lnTo>
                    <a:pt x="14837" y="441838"/>
                  </a:lnTo>
                  <a:cubicBezTo>
                    <a:pt x="10902" y="441838"/>
                    <a:pt x="7128" y="440275"/>
                    <a:pt x="4346" y="437492"/>
                  </a:cubicBezTo>
                  <a:cubicBezTo>
                    <a:pt x="1563" y="434710"/>
                    <a:pt x="0" y="430936"/>
                    <a:pt x="0" y="427001"/>
                  </a:cubicBezTo>
                  <a:lnTo>
                    <a:pt x="0" y="14837"/>
                  </a:lnTo>
                  <a:cubicBezTo>
                    <a:pt x="0" y="10902"/>
                    <a:pt x="1563" y="7128"/>
                    <a:pt x="4346" y="4346"/>
                  </a:cubicBezTo>
                  <a:cubicBezTo>
                    <a:pt x="7128" y="1563"/>
                    <a:pt x="10902" y="0"/>
                    <a:pt x="14837" y="0"/>
                  </a:cubicBezTo>
                  <a:close/>
                </a:path>
              </a:pathLst>
            </a:custGeom>
            <a:solidFill>
              <a:srgbClr val="48699F"/>
            </a:solidFill>
          </p:spPr>
        </p:sp>
        <p:sp>
          <p:nvSpPr>
            <p:cNvPr name="TextBox 10" id="10"/>
            <p:cNvSpPr txBox="true"/>
            <p:nvPr/>
          </p:nvSpPr>
          <p:spPr>
            <a:xfrm>
              <a:off x="0" y="-38100"/>
              <a:ext cx="2017636" cy="479938"/>
            </a:xfrm>
            <a:prstGeom prst="rect">
              <a:avLst/>
            </a:prstGeom>
          </p:spPr>
          <p:txBody>
            <a:bodyPr anchor="ctr" rtlCol="false" tIns="0" lIns="0" bIns="0" rIns="0"/>
            <a:lstStyle/>
            <a:p>
              <a:pPr algn="ctr">
                <a:lnSpc>
                  <a:spcPts val="3111"/>
                </a:lnSpc>
              </a:pPr>
            </a:p>
          </p:txBody>
        </p:sp>
      </p:grpSp>
      <p:grpSp>
        <p:nvGrpSpPr>
          <p:cNvPr name="Group 11" id="11"/>
          <p:cNvGrpSpPr/>
          <p:nvPr/>
        </p:nvGrpSpPr>
        <p:grpSpPr>
          <a:xfrm rot="0">
            <a:off x="10298029" y="7322836"/>
            <a:ext cx="7028749" cy="1935464"/>
            <a:chOff x="0" y="0"/>
            <a:chExt cx="2017636" cy="555584"/>
          </a:xfrm>
        </p:grpSpPr>
        <p:sp>
          <p:nvSpPr>
            <p:cNvPr name="Freeform 12" id="12"/>
            <p:cNvSpPr/>
            <p:nvPr/>
          </p:nvSpPr>
          <p:spPr>
            <a:xfrm flipH="false" flipV="false" rot="0">
              <a:off x="0" y="0"/>
              <a:ext cx="2017636" cy="555584"/>
            </a:xfrm>
            <a:custGeom>
              <a:avLst/>
              <a:gdLst/>
              <a:ahLst/>
              <a:cxnLst/>
              <a:rect r="r" b="b" t="t" l="l"/>
              <a:pathLst>
                <a:path h="555584" w="2017636">
                  <a:moveTo>
                    <a:pt x="17623" y="0"/>
                  </a:moveTo>
                  <a:lnTo>
                    <a:pt x="2000013" y="0"/>
                  </a:lnTo>
                  <a:cubicBezTo>
                    <a:pt x="2004687" y="0"/>
                    <a:pt x="2009169" y="1857"/>
                    <a:pt x="2012474" y="5162"/>
                  </a:cubicBezTo>
                  <a:cubicBezTo>
                    <a:pt x="2015779" y="8467"/>
                    <a:pt x="2017636" y="12949"/>
                    <a:pt x="2017636" y="17623"/>
                  </a:cubicBezTo>
                  <a:lnTo>
                    <a:pt x="2017636" y="537961"/>
                  </a:lnTo>
                  <a:cubicBezTo>
                    <a:pt x="2017636" y="547694"/>
                    <a:pt x="2009746" y="555584"/>
                    <a:pt x="2000013" y="555584"/>
                  </a:cubicBezTo>
                  <a:lnTo>
                    <a:pt x="17623" y="555584"/>
                  </a:lnTo>
                  <a:cubicBezTo>
                    <a:pt x="12949" y="555584"/>
                    <a:pt x="8467" y="553727"/>
                    <a:pt x="5162" y="550422"/>
                  </a:cubicBezTo>
                  <a:cubicBezTo>
                    <a:pt x="1857" y="547117"/>
                    <a:pt x="0" y="542635"/>
                    <a:pt x="0" y="537961"/>
                  </a:cubicBezTo>
                  <a:lnTo>
                    <a:pt x="0" y="17623"/>
                  </a:lnTo>
                  <a:cubicBezTo>
                    <a:pt x="0" y="12949"/>
                    <a:pt x="1857" y="8467"/>
                    <a:pt x="5162" y="5162"/>
                  </a:cubicBezTo>
                  <a:cubicBezTo>
                    <a:pt x="8467" y="1857"/>
                    <a:pt x="12949" y="0"/>
                    <a:pt x="17623" y="0"/>
                  </a:cubicBezTo>
                  <a:close/>
                </a:path>
              </a:pathLst>
            </a:custGeom>
            <a:solidFill>
              <a:srgbClr val="48699F"/>
            </a:solidFill>
          </p:spPr>
        </p:sp>
        <p:sp>
          <p:nvSpPr>
            <p:cNvPr name="TextBox 13" id="13"/>
            <p:cNvSpPr txBox="true"/>
            <p:nvPr/>
          </p:nvSpPr>
          <p:spPr>
            <a:xfrm>
              <a:off x="0" y="-38100"/>
              <a:ext cx="2017636" cy="593684"/>
            </a:xfrm>
            <a:prstGeom prst="rect">
              <a:avLst/>
            </a:prstGeom>
          </p:spPr>
          <p:txBody>
            <a:bodyPr anchor="ctr" rtlCol="false" tIns="0" lIns="0" bIns="0" rIns="0"/>
            <a:lstStyle/>
            <a:p>
              <a:pPr algn="ctr">
                <a:lnSpc>
                  <a:spcPts val="3111"/>
                </a:lnSpc>
              </a:pPr>
            </a:p>
          </p:txBody>
        </p:sp>
      </p:grpSp>
      <p:sp>
        <p:nvSpPr>
          <p:cNvPr name="TextBox 14" id="14"/>
          <p:cNvSpPr txBox="true"/>
          <p:nvPr/>
        </p:nvSpPr>
        <p:spPr>
          <a:xfrm rot="0">
            <a:off x="7285597" y="904875"/>
            <a:ext cx="11002403" cy="1094740"/>
          </a:xfrm>
          <a:prstGeom prst="rect">
            <a:avLst/>
          </a:prstGeom>
        </p:spPr>
        <p:txBody>
          <a:bodyPr anchor="t" rtlCol="false" tIns="0" lIns="0" bIns="0" rIns="0">
            <a:spAutoFit/>
          </a:bodyPr>
          <a:lstStyle/>
          <a:p>
            <a:pPr algn="ctr">
              <a:lnSpc>
                <a:spcPts val="8959"/>
              </a:lnSpc>
            </a:pPr>
            <a:r>
              <a:rPr lang="en-US" b="true" sz="6399">
                <a:solidFill>
                  <a:srgbClr val="FFFFFF"/>
                </a:solidFill>
                <a:latin typeface="Montserrat Bold"/>
                <a:ea typeface="Montserrat Bold"/>
                <a:cs typeface="Montserrat Bold"/>
                <a:sym typeface="Montserrat Bold"/>
              </a:rPr>
              <a:t>INTRO</a:t>
            </a:r>
          </a:p>
        </p:txBody>
      </p:sp>
      <p:sp>
        <p:nvSpPr>
          <p:cNvPr name="Freeform 15" id="15"/>
          <p:cNvSpPr/>
          <p:nvPr/>
        </p:nvSpPr>
        <p:spPr>
          <a:xfrm flipH="false" flipV="false" rot="-10800000">
            <a:off x="-769891" y="-384560"/>
            <a:ext cx="4697437" cy="4913254"/>
          </a:xfrm>
          <a:custGeom>
            <a:avLst/>
            <a:gdLst/>
            <a:ahLst/>
            <a:cxnLst/>
            <a:rect r="r" b="b" t="t" l="l"/>
            <a:pathLst>
              <a:path h="4913254" w="4697437">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sp>
        <p:nvSpPr>
          <p:cNvPr name="TextBox 16" id="16"/>
          <p:cNvSpPr txBox="true"/>
          <p:nvPr/>
        </p:nvSpPr>
        <p:spPr>
          <a:xfrm rot="0">
            <a:off x="1345597" y="7527093"/>
            <a:ext cx="6785735" cy="1596028"/>
          </a:xfrm>
          <a:prstGeom prst="rect">
            <a:avLst/>
          </a:prstGeom>
        </p:spPr>
        <p:txBody>
          <a:bodyPr anchor="t" rtlCol="false" tIns="0" lIns="0" bIns="0" rIns="0">
            <a:spAutoFit/>
          </a:bodyPr>
          <a:lstStyle/>
          <a:p>
            <a:pPr algn="ctr">
              <a:lnSpc>
                <a:spcPts val="2538"/>
              </a:lnSpc>
              <a:spcBef>
                <a:spcPct val="0"/>
              </a:spcBef>
            </a:pPr>
            <a:r>
              <a:rPr lang="en-US" sz="1813">
                <a:solidFill>
                  <a:srgbClr val="FFFFFF"/>
                </a:solidFill>
                <a:latin typeface="Montserrat"/>
                <a:ea typeface="Montserrat"/>
                <a:cs typeface="Montserrat"/>
                <a:sym typeface="Montserrat"/>
              </a:rPr>
              <a:t>Phishing is a type of cyberattack where criminals pretend to be trusted people or organizations (like banks, companies, or friends) to trick you into giving them sensitive information such as passwords, bank details, or personal data.</a:t>
            </a:r>
          </a:p>
        </p:txBody>
      </p:sp>
      <p:sp>
        <p:nvSpPr>
          <p:cNvPr name="TextBox 17" id="17"/>
          <p:cNvSpPr txBox="true"/>
          <p:nvPr/>
        </p:nvSpPr>
        <p:spPr>
          <a:xfrm rot="0">
            <a:off x="10298029" y="7429585"/>
            <a:ext cx="7028749" cy="1651821"/>
          </a:xfrm>
          <a:prstGeom prst="rect">
            <a:avLst/>
          </a:prstGeom>
        </p:spPr>
        <p:txBody>
          <a:bodyPr anchor="t" rtlCol="false" tIns="0" lIns="0" bIns="0" rIns="0">
            <a:spAutoFit/>
          </a:bodyPr>
          <a:lstStyle/>
          <a:p>
            <a:pPr algn="ctr">
              <a:lnSpc>
                <a:spcPts val="2629"/>
              </a:lnSpc>
            </a:pPr>
            <a:r>
              <a:rPr lang="en-US" sz="1878">
                <a:solidFill>
                  <a:srgbClr val="FFFFFF"/>
                </a:solidFill>
                <a:latin typeface="Montserrat"/>
                <a:ea typeface="Montserrat"/>
                <a:cs typeface="Montserrat"/>
                <a:sym typeface="Montserrat"/>
              </a:rPr>
              <a:t>happens through:</a:t>
            </a:r>
          </a:p>
          <a:p>
            <a:pPr algn="ctr" marL="405559" indent="-202779" lvl="1">
              <a:lnSpc>
                <a:spcPts val="2629"/>
              </a:lnSpc>
              <a:buFont typeface="Arial"/>
              <a:buChar char="•"/>
            </a:pPr>
            <a:r>
              <a:rPr lang="en-US" sz="1878">
                <a:solidFill>
                  <a:srgbClr val="FFFFFF"/>
                </a:solidFill>
                <a:latin typeface="Montserrat"/>
                <a:ea typeface="Montserrat"/>
                <a:cs typeface="Montserrat"/>
                <a:sym typeface="Montserrat"/>
              </a:rPr>
              <a:t>Emails that look official but are fake</a:t>
            </a:r>
          </a:p>
          <a:p>
            <a:pPr algn="ctr" marL="405559" indent="-202779" lvl="1">
              <a:lnSpc>
                <a:spcPts val="2629"/>
              </a:lnSpc>
              <a:buFont typeface="Arial"/>
              <a:buChar char="•"/>
            </a:pPr>
            <a:r>
              <a:rPr lang="en-US" sz="1878">
                <a:solidFill>
                  <a:srgbClr val="FFFFFF"/>
                </a:solidFill>
                <a:latin typeface="Montserrat"/>
                <a:ea typeface="Montserrat"/>
                <a:cs typeface="Montserrat"/>
                <a:sym typeface="Montserrat"/>
              </a:rPr>
              <a:t>Text messages with malicious links</a:t>
            </a:r>
          </a:p>
          <a:p>
            <a:pPr algn="ctr" marL="405559" indent="-202779" lvl="1">
              <a:lnSpc>
                <a:spcPts val="2629"/>
              </a:lnSpc>
              <a:buFont typeface="Arial"/>
              <a:buChar char="•"/>
            </a:pPr>
            <a:r>
              <a:rPr lang="en-US" sz="1878">
                <a:solidFill>
                  <a:srgbClr val="FFFFFF"/>
                </a:solidFill>
                <a:latin typeface="Montserrat"/>
                <a:ea typeface="Montserrat"/>
                <a:cs typeface="Montserrat"/>
                <a:sym typeface="Montserrat"/>
              </a:rPr>
              <a:t>Fake websites t</a:t>
            </a:r>
            <a:r>
              <a:rPr lang="en-US" sz="1878">
                <a:solidFill>
                  <a:srgbClr val="FFFFFF"/>
                </a:solidFill>
                <a:latin typeface="Montserrat"/>
                <a:ea typeface="Montserrat"/>
                <a:cs typeface="Montserrat"/>
                <a:sym typeface="Montserrat"/>
              </a:rPr>
              <a:t>hat copy real ones</a:t>
            </a:r>
          </a:p>
          <a:p>
            <a:pPr algn="ctr">
              <a:lnSpc>
                <a:spcPts val="262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sp>
        <p:nvSpPr>
          <p:cNvPr name="Freeform 3" id="3"/>
          <p:cNvSpPr/>
          <p:nvPr/>
        </p:nvSpPr>
        <p:spPr>
          <a:xfrm flipH="false" flipV="false" rot="0">
            <a:off x="13727632" y="5538868"/>
            <a:ext cx="4697437" cy="4913254"/>
          </a:xfrm>
          <a:custGeom>
            <a:avLst/>
            <a:gdLst/>
            <a:ahLst/>
            <a:cxnLst/>
            <a:rect r="r" b="b" t="t" l="l"/>
            <a:pathLst>
              <a:path h="4913254" w="4697437">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116335" y="-82396"/>
            <a:ext cx="4697437" cy="4913254"/>
          </a:xfrm>
          <a:custGeom>
            <a:avLst/>
            <a:gdLst/>
            <a:ahLst/>
            <a:cxnLst/>
            <a:rect r="r" b="b" t="t" l="l"/>
            <a:pathLst>
              <a:path h="4913254" w="4697437">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7336784" y="1879259"/>
            <a:ext cx="22221983" cy="4663795"/>
          </a:xfrm>
          <a:prstGeom prst="rect">
            <a:avLst/>
          </a:prstGeom>
        </p:spPr>
        <p:txBody>
          <a:bodyPr anchor="t" rtlCol="false" tIns="0" lIns="0" bIns="0" rIns="0">
            <a:spAutoFit/>
          </a:bodyPr>
          <a:lstStyle/>
          <a:p>
            <a:pPr algn="ctr">
              <a:lnSpc>
                <a:spcPts val="4112"/>
              </a:lnSpc>
            </a:pPr>
            <a:r>
              <a:rPr lang="en-US" sz="2937">
                <a:solidFill>
                  <a:srgbClr val="FFFFFF"/>
                </a:solidFill>
                <a:latin typeface="Gagalin"/>
                <a:ea typeface="Gagalin"/>
                <a:cs typeface="Gagalin"/>
                <a:sym typeface="Gagalin"/>
              </a:rPr>
              <a:t>🔹 EMAIL &amp; ONLINE-BASED</a:t>
            </a:r>
          </a:p>
          <a:p>
            <a:pPr algn="ctr">
              <a:lnSpc>
                <a:spcPts val="4112"/>
              </a:lnSpc>
            </a:pPr>
            <a:r>
              <a:rPr lang="en-US" sz="2937">
                <a:solidFill>
                  <a:srgbClr val="FFFFFF"/>
                </a:solidFill>
                <a:latin typeface="Dekko"/>
                <a:ea typeface="Dekko"/>
                <a:cs typeface="Dekko"/>
                <a:sym typeface="Dekko"/>
              </a:rPr>
              <a:t>Email Phishing – Generic fake emails.</a:t>
            </a:r>
          </a:p>
          <a:p>
            <a:pPr algn="ctr" marL="634193" indent="-317096" lvl="1">
              <a:lnSpc>
                <a:spcPts val="4112"/>
              </a:lnSpc>
              <a:buAutoNum type="arabicPeriod" startAt="1"/>
            </a:pPr>
            <a:r>
              <a:rPr lang="en-US" sz="2937">
                <a:solidFill>
                  <a:srgbClr val="FFFFFF"/>
                </a:solidFill>
                <a:latin typeface="Dekko"/>
                <a:ea typeface="Dekko"/>
                <a:cs typeface="Dekko"/>
                <a:sym typeface="Dekko"/>
              </a:rPr>
              <a:t>                    </a:t>
            </a:r>
            <a:r>
              <a:rPr lang="en-US" sz="2937">
                <a:solidFill>
                  <a:srgbClr val="FFFFFF"/>
                </a:solidFill>
                <a:latin typeface="Dekko"/>
                <a:ea typeface="Dekko"/>
                <a:cs typeface="Dekko"/>
                <a:sym typeface="Dekko"/>
              </a:rPr>
              <a:t>Spear Phishing – Targeted at specific individuals.</a:t>
            </a:r>
          </a:p>
          <a:p>
            <a:pPr algn="ctr" marL="634193" indent="-317096" lvl="1">
              <a:lnSpc>
                <a:spcPts val="4112"/>
              </a:lnSpc>
              <a:buAutoNum type="arabicPeriod" startAt="1"/>
            </a:pPr>
            <a:r>
              <a:rPr lang="en-US" sz="2937">
                <a:solidFill>
                  <a:srgbClr val="FFFFFF"/>
                </a:solidFill>
                <a:latin typeface="Dekko"/>
                <a:ea typeface="Dekko"/>
                <a:cs typeface="Dekko"/>
                <a:sym typeface="Dekko"/>
              </a:rPr>
              <a:t>          </a:t>
            </a:r>
            <a:r>
              <a:rPr lang="en-US" sz="2937">
                <a:solidFill>
                  <a:srgbClr val="FFFFFF"/>
                </a:solidFill>
                <a:latin typeface="Dekko"/>
                <a:ea typeface="Dekko"/>
                <a:cs typeface="Dekko"/>
                <a:sym typeface="Dekko"/>
              </a:rPr>
              <a:t>Whaling (CEO Fraud) – Targets</a:t>
            </a:r>
            <a:r>
              <a:rPr lang="en-US" sz="2937">
                <a:solidFill>
                  <a:srgbClr val="FFFFFF"/>
                </a:solidFill>
                <a:latin typeface="Dekko"/>
                <a:ea typeface="Dekko"/>
                <a:cs typeface="Dekko"/>
                <a:sym typeface="Dekko"/>
              </a:rPr>
              <a:t> TOP EXECUTIVES.</a:t>
            </a:r>
          </a:p>
          <a:p>
            <a:pPr algn="ctr" marL="634193" indent="-317096" lvl="1">
              <a:lnSpc>
                <a:spcPts val="4112"/>
              </a:lnSpc>
              <a:buAutoNum type="arabicPeriod" startAt="1"/>
            </a:pPr>
            <a:r>
              <a:rPr lang="en-US" sz="2937">
                <a:solidFill>
                  <a:srgbClr val="FFFFFF"/>
                </a:solidFill>
                <a:latin typeface="Dekko"/>
                <a:ea typeface="Dekko"/>
                <a:cs typeface="Dekko"/>
                <a:sym typeface="Dekko"/>
              </a:rPr>
              <a:t>                </a:t>
            </a:r>
            <a:r>
              <a:rPr lang="en-US" sz="2937">
                <a:solidFill>
                  <a:srgbClr val="FFFFFF"/>
                </a:solidFill>
                <a:latin typeface="Dekko"/>
                <a:ea typeface="Dekko"/>
                <a:cs typeface="Dekko"/>
                <a:sym typeface="Dekko"/>
              </a:rPr>
              <a:t>CLONE PHISHING – USES A COPIED LEGITIMATE EMAIL.</a:t>
            </a:r>
          </a:p>
          <a:p>
            <a:pPr algn="ctr" marL="634193" indent="-317096" lvl="1">
              <a:lnSpc>
                <a:spcPts val="4112"/>
              </a:lnSpc>
              <a:buAutoNum type="arabicPeriod" startAt="1"/>
            </a:pPr>
            <a:r>
              <a:rPr lang="en-US" sz="2937">
                <a:solidFill>
                  <a:srgbClr val="FFFFFF"/>
                </a:solidFill>
                <a:latin typeface="Dekko"/>
                <a:ea typeface="Dekko"/>
                <a:cs typeface="Dekko"/>
                <a:sym typeface="Dekko"/>
              </a:rPr>
              <a:t>                                            </a:t>
            </a:r>
            <a:r>
              <a:rPr lang="en-US" sz="2937">
                <a:solidFill>
                  <a:srgbClr val="FFFFFF"/>
                </a:solidFill>
                <a:latin typeface="Dekko"/>
                <a:ea typeface="Dekko"/>
                <a:cs typeface="Dekko"/>
                <a:sym typeface="Dekko"/>
              </a:rPr>
              <a:t>CREDENTIAL HARVESTING PHISHING – FAKE LOGIN FORMS/WEBSITES.</a:t>
            </a:r>
          </a:p>
          <a:p>
            <a:pPr algn="ctr" marL="634193" indent="-317096" lvl="1">
              <a:lnSpc>
                <a:spcPts val="4112"/>
              </a:lnSpc>
              <a:buAutoNum type="arabicPeriod" startAt="1"/>
            </a:pPr>
            <a:r>
              <a:rPr lang="en-US" sz="2937">
                <a:solidFill>
                  <a:srgbClr val="FFFFFF"/>
                </a:solidFill>
                <a:latin typeface="Dekko"/>
                <a:ea typeface="Dekko"/>
                <a:cs typeface="Dekko"/>
                <a:sym typeface="Dekko"/>
              </a:rPr>
              <a:t>                                          </a:t>
            </a:r>
            <a:r>
              <a:rPr lang="en-US" sz="2937">
                <a:solidFill>
                  <a:srgbClr val="FFFFFF"/>
                </a:solidFill>
                <a:latin typeface="Dekko"/>
                <a:ea typeface="Dekko"/>
                <a:cs typeface="Dekko"/>
                <a:sym typeface="Dekko"/>
              </a:rPr>
              <a:t>MALWARE-BASED PHISHING – ATTACHMENTS/LINKS WITH MALWARE.</a:t>
            </a:r>
          </a:p>
          <a:p>
            <a:pPr algn="ctr" marL="634193" indent="-317096" lvl="1">
              <a:lnSpc>
                <a:spcPts val="4112"/>
              </a:lnSpc>
              <a:buAutoNum type="arabicPeriod" startAt="1"/>
            </a:pPr>
            <a:r>
              <a:rPr lang="en-US" sz="2937">
                <a:solidFill>
                  <a:srgbClr val="FFFFFF"/>
                </a:solidFill>
                <a:latin typeface="Dekko"/>
                <a:ea typeface="Dekko"/>
                <a:cs typeface="Dekko"/>
                <a:sym typeface="Dekko"/>
              </a:rPr>
              <a:t>          </a:t>
            </a:r>
            <a:r>
              <a:rPr lang="en-US" sz="2937">
                <a:solidFill>
                  <a:srgbClr val="FFFFFF"/>
                </a:solidFill>
                <a:latin typeface="Dekko"/>
                <a:ea typeface="Dekko"/>
                <a:cs typeface="Dekko"/>
                <a:sym typeface="Dekko"/>
              </a:rPr>
              <a:t>PHARMING – REDIRECTS USERS TO FAKE WEBSITES.</a:t>
            </a:r>
          </a:p>
          <a:p>
            <a:pPr algn="ctr">
              <a:lnSpc>
                <a:spcPts val="4112"/>
              </a:lnSpc>
            </a:pPr>
          </a:p>
        </p:txBody>
      </p:sp>
      <p:sp>
        <p:nvSpPr>
          <p:cNvPr name="Freeform 6" id="6"/>
          <p:cNvSpPr/>
          <p:nvPr/>
        </p:nvSpPr>
        <p:spPr>
          <a:xfrm flipH="false" flipV="false" rot="0">
            <a:off x="11063865" y="1283624"/>
            <a:ext cx="7945019" cy="4138563"/>
          </a:xfrm>
          <a:custGeom>
            <a:avLst/>
            <a:gdLst/>
            <a:ahLst/>
            <a:cxnLst/>
            <a:rect r="r" b="b" t="t" l="l"/>
            <a:pathLst>
              <a:path h="4138563" w="7945019">
                <a:moveTo>
                  <a:pt x="0" y="0"/>
                </a:moveTo>
                <a:lnTo>
                  <a:pt x="7945018" y="0"/>
                </a:lnTo>
                <a:lnTo>
                  <a:pt x="7945018" y="4138563"/>
                </a:lnTo>
                <a:lnTo>
                  <a:pt x="0" y="4138563"/>
                </a:lnTo>
                <a:lnTo>
                  <a:pt x="0" y="0"/>
                </a:lnTo>
                <a:close/>
              </a:path>
            </a:pathLst>
          </a:custGeom>
          <a:blipFill>
            <a:blip r:embed="rId5"/>
            <a:stretch>
              <a:fillRect l="0" t="0" r="0" b="0"/>
            </a:stretch>
          </a:blipFill>
        </p:spPr>
      </p:sp>
      <p:sp>
        <p:nvSpPr>
          <p:cNvPr name="Freeform 7" id="7"/>
          <p:cNvSpPr/>
          <p:nvPr/>
        </p:nvSpPr>
        <p:spPr>
          <a:xfrm flipH="false" flipV="false" rot="0">
            <a:off x="13186877" y="6019318"/>
            <a:ext cx="5101123" cy="2550561"/>
          </a:xfrm>
          <a:custGeom>
            <a:avLst/>
            <a:gdLst/>
            <a:ahLst/>
            <a:cxnLst/>
            <a:rect r="r" b="b" t="t" l="l"/>
            <a:pathLst>
              <a:path h="2550561" w="5101123">
                <a:moveTo>
                  <a:pt x="0" y="0"/>
                </a:moveTo>
                <a:lnTo>
                  <a:pt x="5101123" y="0"/>
                </a:lnTo>
                <a:lnTo>
                  <a:pt x="5101123" y="2550562"/>
                </a:lnTo>
                <a:lnTo>
                  <a:pt x="0" y="2550562"/>
                </a:lnTo>
                <a:lnTo>
                  <a:pt x="0" y="0"/>
                </a:lnTo>
                <a:close/>
              </a:path>
            </a:pathLst>
          </a:custGeom>
          <a:blipFill>
            <a:blip r:embed="rId6"/>
            <a:stretch>
              <a:fillRect l="0" t="0" r="0" b="0"/>
            </a:stretch>
          </a:blipFill>
        </p:spPr>
      </p:sp>
      <p:sp>
        <p:nvSpPr>
          <p:cNvPr name="TextBox 8" id="8"/>
          <p:cNvSpPr txBox="true"/>
          <p:nvPr/>
        </p:nvSpPr>
        <p:spPr>
          <a:xfrm rot="0">
            <a:off x="1200643" y="72204"/>
            <a:ext cx="15886714" cy="1094740"/>
          </a:xfrm>
          <a:prstGeom prst="rect">
            <a:avLst/>
          </a:prstGeom>
        </p:spPr>
        <p:txBody>
          <a:bodyPr anchor="t" rtlCol="false" tIns="0" lIns="0" bIns="0" rIns="0">
            <a:spAutoFit/>
          </a:bodyPr>
          <a:lstStyle/>
          <a:p>
            <a:pPr algn="ctr">
              <a:lnSpc>
                <a:spcPts val="8959"/>
              </a:lnSpc>
            </a:pPr>
            <a:r>
              <a:rPr lang="en-US" sz="6399">
                <a:solidFill>
                  <a:srgbClr val="FFFFFF"/>
                </a:solidFill>
                <a:latin typeface="Gagalin"/>
                <a:ea typeface="Gagalin"/>
                <a:cs typeface="Gagalin"/>
                <a:sym typeface="Gagalin"/>
              </a:rPr>
              <a:t> TYPES OF PHISHING </a:t>
            </a:r>
          </a:p>
        </p:txBody>
      </p:sp>
      <p:sp>
        <p:nvSpPr>
          <p:cNvPr name="TextBox 9" id="9"/>
          <p:cNvSpPr txBox="true"/>
          <p:nvPr/>
        </p:nvSpPr>
        <p:spPr>
          <a:xfrm rot="0">
            <a:off x="-4846615" y="6938314"/>
            <a:ext cx="18367657" cy="2847690"/>
          </a:xfrm>
          <a:prstGeom prst="rect">
            <a:avLst/>
          </a:prstGeom>
        </p:spPr>
        <p:txBody>
          <a:bodyPr anchor="t" rtlCol="false" tIns="0" lIns="0" bIns="0" rIns="0">
            <a:spAutoFit/>
          </a:bodyPr>
          <a:lstStyle/>
          <a:p>
            <a:pPr algn="ctr">
              <a:lnSpc>
                <a:spcPts val="4532"/>
              </a:lnSpc>
            </a:pPr>
            <a:r>
              <a:rPr lang="en-US" sz="3237">
                <a:solidFill>
                  <a:srgbClr val="FFFFFF"/>
                </a:solidFill>
                <a:latin typeface="Gagalin"/>
                <a:ea typeface="Gagalin"/>
                <a:cs typeface="Gagalin"/>
                <a:sym typeface="Gagalin"/>
              </a:rPr>
              <a:t>🔹 PHONE &amp; MESSAGE-BASED</a:t>
            </a:r>
          </a:p>
          <a:p>
            <a:pPr algn="ctr">
              <a:lnSpc>
                <a:spcPts val="4532"/>
              </a:lnSpc>
            </a:pPr>
            <a:r>
              <a:rPr lang="en-US" sz="3237">
                <a:solidFill>
                  <a:srgbClr val="FFFFFF"/>
                </a:solidFill>
                <a:latin typeface="Dekko"/>
                <a:ea typeface="Dekko"/>
                <a:cs typeface="Dekko"/>
                <a:sym typeface="Dekko"/>
              </a:rPr>
              <a:t>SMISHING – PHISHING VIA SMS/TEXT MESSAGES.</a:t>
            </a:r>
          </a:p>
          <a:p>
            <a:pPr algn="ctr">
              <a:lnSpc>
                <a:spcPts val="4532"/>
              </a:lnSpc>
            </a:pPr>
            <a:r>
              <a:rPr lang="en-US" sz="3237">
                <a:solidFill>
                  <a:srgbClr val="FFFFFF"/>
                </a:solidFill>
                <a:latin typeface="Dekko"/>
                <a:ea typeface="Dekko"/>
                <a:cs typeface="Dekko"/>
                <a:sym typeface="Dekko"/>
              </a:rPr>
              <a:t>VISHING – PHISHING VIA VOICE/PHONE CALLS.</a:t>
            </a:r>
          </a:p>
          <a:p>
            <a:pPr algn="ctr" marL="698924" indent="-349462" lvl="1">
              <a:lnSpc>
                <a:spcPts val="4532"/>
              </a:lnSpc>
              <a:buAutoNum type="arabicPeriod" startAt="1"/>
            </a:pPr>
            <a:r>
              <a:rPr lang="en-US" sz="3237">
                <a:solidFill>
                  <a:srgbClr val="FFFFFF"/>
                </a:solidFill>
                <a:latin typeface="Dekko"/>
                <a:ea typeface="Dekko"/>
                <a:cs typeface="Dekko"/>
                <a:sym typeface="Dekko"/>
              </a:rPr>
              <a:t>                                                         </a:t>
            </a:r>
            <a:r>
              <a:rPr lang="en-US" sz="3237">
                <a:solidFill>
                  <a:srgbClr val="FFFFFF"/>
                </a:solidFill>
                <a:latin typeface="Dekko"/>
                <a:ea typeface="Dekko"/>
                <a:cs typeface="Dekko"/>
                <a:sym typeface="Dekko"/>
              </a:rPr>
              <a:t>QRISHING (QR CODE PHISHING) – MALICIOUS QR CODES LEADING TO FAKE SITES.</a:t>
            </a:r>
          </a:p>
          <a:p>
            <a:pPr algn="ctr">
              <a:lnSpc>
                <a:spcPts val="4532"/>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sp>
        <p:nvSpPr>
          <p:cNvPr name="Freeform 3" id="3"/>
          <p:cNvSpPr/>
          <p:nvPr/>
        </p:nvSpPr>
        <p:spPr>
          <a:xfrm flipH="false" flipV="false" rot="0">
            <a:off x="13727632" y="5538868"/>
            <a:ext cx="4697437" cy="4913254"/>
          </a:xfrm>
          <a:custGeom>
            <a:avLst/>
            <a:gdLst/>
            <a:ahLst/>
            <a:cxnLst/>
            <a:rect r="r" b="b" t="t" l="l"/>
            <a:pathLst>
              <a:path h="4913254" w="4697437">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116335" y="-82396"/>
            <a:ext cx="4697437" cy="4913254"/>
          </a:xfrm>
          <a:custGeom>
            <a:avLst/>
            <a:gdLst/>
            <a:ahLst/>
            <a:cxnLst/>
            <a:rect r="r" b="b" t="t" l="l"/>
            <a:pathLst>
              <a:path h="4913254" w="4697437">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858988" y="196029"/>
            <a:ext cx="4456739" cy="2965757"/>
          </a:xfrm>
          <a:custGeom>
            <a:avLst/>
            <a:gdLst/>
            <a:ahLst/>
            <a:cxnLst/>
            <a:rect r="r" b="b" t="t" l="l"/>
            <a:pathLst>
              <a:path h="2965757" w="4456739">
                <a:moveTo>
                  <a:pt x="0" y="0"/>
                </a:moveTo>
                <a:lnTo>
                  <a:pt x="4456739" y="0"/>
                </a:lnTo>
                <a:lnTo>
                  <a:pt x="4456739" y="2965757"/>
                </a:lnTo>
                <a:lnTo>
                  <a:pt x="0" y="2965757"/>
                </a:lnTo>
                <a:lnTo>
                  <a:pt x="0" y="0"/>
                </a:lnTo>
                <a:close/>
              </a:path>
            </a:pathLst>
          </a:custGeom>
          <a:blipFill>
            <a:blip r:embed="rId5"/>
            <a:stretch>
              <a:fillRect l="0" t="0" r="0" b="0"/>
            </a:stretch>
          </a:blipFill>
        </p:spPr>
      </p:sp>
      <p:sp>
        <p:nvSpPr>
          <p:cNvPr name="Freeform 6" id="6"/>
          <p:cNvSpPr/>
          <p:nvPr/>
        </p:nvSpPr>
        <p:spPr>
          <a:xfrm flipH="false" flipV="false" rot="0">
            <a:off x="15100043" y="5538868"/>
            <a:ext cx="3187957" cy="3187957"/>
          </a:xfrm>
          <a:custGeom>
            <a:avLst/>
            <a:gdLst/>
            <a:ahLst/>
            <a:cxnLst/>
            <a:rect r="r" b="b" t="t" l="l"/>
            <a:pathLst>
              <a:path h="3187957" w="3187957">
                <a:moveTo>
                  <a:pt x="0" y="0"/>
                </a:moveTo>
                <a:lnTo>
                  <a:pt x="3187957" y="0"/>
                </a:lnTo>
                <a:lnTo>
                  <a:pt x="3187957" y="3187956"/>
                </a:lnTo>
                <a:lnTo>
                  <a:pt x="0" y="3187956"/>
                </a:lnTo>
                <a:lnTo>
                  <a:pt x="0" y="0"/>
                </a:lnTo>
                <a:close/>
              </a:path>
            </a:pathLst>
          </a:custGeom>
          <a:blipFill>
            <a:blip r:embed="rId6"/>
            <a:stretch>
              <a:fillRect l="0" t="0" r="0" b="0"/>
            </a:stretch>
          </a:blipFill>
        </p:spPr>
      </p:sp>
      <p:sp>
        <p:nvSpPr>
          <p:cNvPr name="TextBox 7" id="7"/>
          <p:cNvSpPr txBox="true"/>
          <p:nvPr/>
        </p:nvSpPr>
        <p:spPr>
          <a:xfrm rot="0">
            <a:off x="1200643" y="72204"/>
            <a:ext cx="15886714" cy="1094740"/>
          </a:xfrm>
          <a:prstGeom prst="rect">
            <a:avLst/>
          </a:prstGeom>
        </p:spPr>
        <p:txBody>
          <a:bodyPr anchor="t" rtlCol="false" tIns="0" lIns="0" bIns="0" rIns="0">
            <a:spAutoFit/>
          </a:bodyPr>
          <a:lstStyle/>
          <a:p>
            <a:pPr algn="ctr">
              <a:lnSpc>
                <a:spcPts val="8959"/>
              </a:lnSpc>
            </a:pPr>
            <a:r>
              <a:rPr lang="en-US" sz="6399">
                <a:solidFill>
                  <a:srgbClr val="FFFFFF"/>
                </a:solidFill>
                <a:latin typeface="Gagalin"/>
                <a:ea typeface="Gagalin"/>
                <a:cs typeface="Gagalin"/>
                <a:sym typeface="Gagalin"/>
              </a:rPr>
              <a:t> TYPES OF PHISHING </a:t>
            </a:r>
          </a:p>
        </p:txBody>
      </p:sp>
      <p:sp>
        <p:nvSpPr>
          <p:cNvPr name="TextBox 8" id="8"/>
          <p:cNvSpPr txBox="true"/>
          <p:nvPr/>
        </p:nvSpPr>
        <p:spPr>
          <a:xfrm rot="0">
            <a:off x="-5527962" y="1325139"/>
            <a:ext cx="22221983" cy="3078164"/>
          </a:xfrm>
          <a:prstGeom prst="rect">
            <a:avLst/>
          </a:prstGeom>
        </p:spPr>
        <p:txBody>
          <a:bodyPr anchor="t" rtlCol="false" tIns="0" lIns="0" bIns="0" rIns="0">
            <a:spAutoFit/>
          </a:bodyPr>
          <a:lstStyle/>
          <a:p>
            <a:pPr algn="ctr">
              <a:lnSpc>
                <a:spcPts val="4112"/>
              </a:lnSpc>
            </a:pPr>
            <a:r>
              <a:rPr lang="en-US" sz="2937">
                <a:solidFill>
                  <a:srgbClr val="FFFFFF"/>
                </a:solidFill>
                <a:latin typeface="Gagalin"/>
                <a:ea typeface="Gagalin"/>
                <a:cs typeface="Gagalin"/>
                <a:sym typeface="Gagalin"/>
              </a:rPr>
              <a:t>🔹 SOCIAL MED</a:t>
            </a:r>
            <a:r>
              <a:rPr lang="en-US" sz="2937">
                <a:solidFill>
                  <a:srgbClr val="FFFFFF"/>
                </a:solidFill>
                <a:latin typeface="Gagalin"/>
                <a:ea typeface="Gagalin"/>
                <a:cs typeface="Gagalin"/>
                <a:sym typeface="Gagalin"/>
              </a:rPr>
              <a:t>ia &amp; Other Platforms</a:t>
            </a:r>
          </a:p>
          <a:p>
            <a:pPr algn="ctr" marL="634192" indent="-317096" lvl="1">
              <a:lnSpc>
                <a:spcPts val="4112"/>
              </a:lnSpc>
              <a:buAutoNum type="arabicPeriod" startAt="1"/>
            </a:pPr>
            <a:r>
              <a:rPr lang="en-US" sz="2937">
                <a:solidFill>
                  <a:srgbClr val="FFFFFF"/>
                </a:solidFill>
                <a:latin typeface="Dekko"/>
                <a:ea typeface="Dekko"/>
                <a:cs typeface="Dekko"/>
                <a:sym typeface="Dekko"/>
              </a:rPr>
              <a:t>           </a:t>
            </a:r>
            <a:r>
              <a:rPr lang="en-US" sz="2937">
                <a:solidFill>
                  <a:srgbClr val="FFFFFF"/>
                </a:solidFill>
                <a:latin typeface="Dekko"/>
                <a:ea typeface="Dekko"/>
                <a:cs typeface="Dekko"/>
                <a:sym typeface="Dekko"/>
              </a:rPr>
              <a:t>ANGL</a:t>
            </a:r>
            <a:r>
              <a:rPr lang="en-US" sz="2937">
                <a:solidFill>
                  <a:srgbClr val="FFFFFF"/>
                </a:solidFill>
                <a:latin typeface="Dekko"/>
                <a:ea typeface="Dekko"/>
                <a:cs typeface="Dekko"/>
                <a:sym typeface="Dekko"/>
              </a:rPr>
              <a:t>er Phishing – Fake customer support/social</a:t>
            </a:r>
            <a:r>
              <a:rPr lang="en-US" sz="2937">
                <a:solidFill>
                  <a:srgbClr val="FFFFFF"/>
                </a:solidFill>
                <a:latin typeface="Dekko"/>
                <a:ea typeface="Dekko"/>
                <a:cs typeface="Dekko"/>
                <a:sym typeface="Dekko"/>
              </a:rPr>
              <a:t> MED</a:t>
            </a:r>
            <a:r>
              <a:rPr lang="en-US" sz="2937">
                <a:solidFill>
                  <a:srgbClr val="FFFFFF"/>
                </a:solidFill>
                <a:latin typeface="Dekko"/>
                <a:ea typeface="Dekko"/>
                <a:cs typeface="Dekko"/>
                <a:sym typeface="Dekko"/>
              </a:rPr>
              <a:t>ia a</a:t>
            </a:r>
            <a:r>
              <a:rPr lang="en-US" sz="2937">
                <a:solidFill>
                  <a:srgbClr val="FFFFFF"/>
                </a:solidFill>
                <a:latin typeface="Dekko"/>
                <a:ea typeface="Dekko"/>
                <a:cs typeface="Dekko"/>
                <a:sym typeface="Dekko"/>
              </a:rPr>
              <a:t>CCOUNTS.</a:t>
            </a:r>
          </a:p>
          <a:p>
            <a:pPr algn="ctr" marL="634192" indent="-317096" lvl="1">
              <a:lnSpc>
                <a:spcPts val="4112"/>
              </a:lnSpc>
              <a:buAutoNum type="arabicPeriod" startAt="1"/>
            </a:pPr>
            <a:r>
              <a:rPr lang="en-US" sz="2937">
                <a:solidFill>
                  <a:srgbClr val="FFFFFF"/>
                </a:solidFill>
                <a:latin typeface="Dekko"/>
                <a:ea typeface="Dekko"/>
                <a:cs typeface="Dekko"/>
                <a:sym typeface="Dekko"/>
              </a:rPr>
              <a:t>                                                  SOCIAL M</a:t>
            </a:r>
            <a:r>
              <a:rPr lang="en-US" sz="2937">
                <a:solidFill>
                  <a:srgbClr val="FFFFFF"/>
                </a:solidFill>
                <a:latin typeface="Dekko"/>
                <a:ea typeface="Dekko"/>
                <a:cs typeface="Dekko"/>
                <a:sym typeface="Dekko"/>
              </a:rPr>
              <a:t>EDIA PHISHING – FAKE LOGIN PAGES</a:t>
            </a:r>
            <a:r>
              <a:rPr lang="en-US" sz="2937">
                <a:solidFill>
                  <a:srgbClr val="FFFFFF"/>
                </a:solidFill>
                <a:latin typeface="Dekko"/>
                <a:ea typeface="Dekko"/>
                <a:cs typeface="Dekko"/>
                <a:sym typeface="Dekko"/>
              </a:rPr>
              <a:t> ON PLATFO</a:t>
            </a:r>
            <a:r>
              <a:rPr lang="en-US" sz="2937">
                <a:solidFill>
                  <a:srgbClr val="FFFFFF"/>
                </a:solidFill>
                <a:latin typeface="Dekko"/>
                <a:ea typeface="Dekko"/>
                <a:cs typeface="Dekko"/>
                <a:sym typeface="Dekko"/>
              </a:rPr>
              <a:t>RMS (FACEBOOK, INSTAGRAM, ETC.).</a:t>
            </a:r>
          </a:p>
          <a:p>
            <a:pPr algn="ctr" marL="634192" indent="-317096" lvl="1">
              <a:lnSpc>
                <a:spcPts val="4112"/>
              </a:lnSpc>
              <a:buAutoNum type="arabicPeriod" startAt="1"/>
            </a:pPr>
            <a:r>
              <a:rPr lang="en-US" sz="2937">
                <a:solidFill>
                  <a:srgbClr val="FFFFFF"/>
                </a:solidFill>
                <a:latin typeface="Dekko"/>
                <a:ea typeface="Dekko"/>
                <a:cs typeface="Dekko"/>
                <a:sym typeface="Dekko"/>
              </a:rPr>
              <a:t>                 </a:t>
            </a:r>
            <a:r>
              <a:rPr lang="en-US" sz="2937">
                <a:solidFill>
                  <a:srgbClr val="FFFFFF"/>
                </a:solidFill>
                <a:latin typeface="Dekko"/>
                <a:ea typeface="Dekko"/>
                <a:cs typeface="Dekko"/>
                <a:sym typeface="Dekko"/>
              </a:rPr>
              <a:t>SEARCH ENGINE PHISHING – FAKE WEBSITES</a:t>
            </a:r>
            <a:r>
              <a:rPr lang="en-US" sz="2937">
                <a:solidFill>
                  <a:srgbClr val="FFFFFF"/>
                </a:solidFill>
                <a:latin typeface="Dekko"/>
                <a:ea typeface="Dekko"/>
                <a:cs typeface="Dekko"/>
                <a:sym typeface="Dekko"/>
              </a:rPr>
              <a:t> P</a:t>
            </a:r>
            <a:r>
              <a:rPr lang="en-US" sz="2937">
                <a:solidFill>
                  <a:srgbClr val="FFFFFF"/>
                </a:solidFill>
                <a:latin typeface="Dekko"/>
                <a:ea typeface="Dekko"/>
                <a:cs typeface="Dekko"/>
                <a:sym typeface="Dekko"/>
              </a:rPr>
              <a:t>ROMOTED IN SEARCH RESULTS.</a:t>
            </a:r>
          </a:p>
          <a:p>
            <a:pPr algn="ctr">
              <a:lnSpc>
                <a:spcPts val="4112"/>
              </a:lnSpc>
            </a:pPr>
            <a:r>
              <a:rPr lang="en-US" sz="2937">
                <a:solidFill>
                  <a:srgbClr val="FFFFFF"/>
                </a:solidFill>
                <a:latin typeface="Dekko"/>
                <a:ea typeface="Dekko"/>
                <a:cs typeface="Dekko"/>
                <a:sym typeface="Dekko"/>
              </a:rPr>
              <a:t>EVIL TWIN </a:t>
            </a:r>
            <a:r>
              <a:rPr lang="en-US" sz="2937">
                <a:solidFill>
                  <a:srgbClr val="FFFFFF"/>
                </a:solidFill>
                <a:latin typeface="Dekko"/>
                <a:ea typeface="Dekko"/>
                <a:cs typeface="Dekko"/>
                <a:sym typeface="Dekko"/>
              </a:rPr>
              <a:t>PHISHING – FAKE WI-FI HOTSPOTS CAPTURING DATA.</a:t>
            </a:r>
          </a:p>
          <a:p>
            <a:pPr algn="ctr">
              <a:lnSpc>
                <a:spcPts val="4112"/>
              </a:lnSpc>
            </a:pPr>
          </a:p>
        </p:txBody>
      </p:sp>
      <p:sp>
        <p:nvSpPr>
          <p:cNvPr name="TextBox 9" id="9"/>
          <p:cNvSpPr txBox="true"/>
          <p:nvPr/>
        </p:nvSpPr>
        <p:spPr>
          <a:xfrm rot="0">
            <a:off x="-3893586" y="4561499"/>
            <a:ext cx="19335826" cy="5127949"/>
          </a:xfrm>
          <a:prstGeom prst="rect">
            <a:avLst/>
          </a:prstGeom>
        </p:spPr>
        <p:txBody>
          <a:bodyPr anchor="t" rtlCol="false" tIns="0" lIns="0" bIns="0" rIns="0">
            <a:spAutoFit/>
          </a:bodyPr>
          <a:lstStyle/>
          <a:p>
            <a:pPr algn="ctr">
              <a:lnSpc>
                <a:spcPts val="4532"/>
              </a:lnSpc>
            </a:pPr>
            <a:r>
              <a:rPr lang="en-US" sz="3237">
                <a:solidFill>
                  <a:srgbClr val="FFFFFF"/>
                </a:solidFill>
                <a:latin typeface="Gagalin"/>
                <a:ea typeface="Gagalin"/>
                <a:cs typeface="Gagalin"/>
                <a:sym typeface="Gagalin"/>
              </a:rPr>
              <a:t>🔹 ADVANCED/MODERN TECHNIQUES</a:t>
            </a:r>
          </a:p>
          <a:p>
            <a:pPr algn="ctr">
              <a:lnSpc>
                <a:spcPts val="4532"/>
              </a:lnSpc>
            </a:pPr>
            <a:r>
              <a:rPr lang="en-US" sz="3237">
                <a:solidFill>
                  <a:srgbClr val="FFFFFF"/>
                </a:solidFill>
                <a:latin typeface="Dekko"/>
                <a:ea typeface="Dekko"/>
                <a:cs typeface="Dekko"/>
                <a:sym typeface="Dekko"/>
              </a:rPr>
              <a:t>                </a:t>
            </a:r>
            <a:r>
              <a:rPr lang="en-US" sz="3237">
                <a:solidFill>
                  <a:srgbClr val="FFFFFF"/>
                </a:solidFill>
                <a:latin typeface="Dekko"/>
                <a:ea typeface="Dekko"/>
                <a:cs typeface="Dekko"/>
                <a:sym typeface="Dekko"/>
              </a:rPr>
              <a:t>BUSINESS EMAIL COMPROMISE (BEC) – HACKED/SPOOFED COMPANY EMAILS.</a:t>
            </a:r>
          </a:p>
          <a:p>
            <a:pPr algn="ctr">
              <a:lnSpc>
                <a:spcPts val="4532"/>
              </a:lnSpc>
            </a:pPr>
            <a:r>
              <a:rPr lang="en-US" sz="3237">
                <a:solidFill>
                  <a:srgbClr val="FFFFFF"/>
                </a:solidFill>
                <a:latin typeface="Dekko"/>
                <a:ea typeface="Dekko"/>
                <a:cs typeface="Dekko"/>
                <a:sym typeface="Dekko"/>
              </a:rPr>
              <a:t>                                           MAN-IN-THE-MIDDLE (MITM) PHISHING – INTERCEPTS COMMUNICATION BETWEEN USER AND SERVICE.</a:t>
            </a:r>
          </a:p>
          <a:p>
            <a:pPr algn="ctr">
              <a:lnSpc>
                <a:spcPts val="4532"/>
              </a:lnSpc>
            </a:pPr>
            <a:r>
              <a:rPr lang="en-US" sz="3237">
                <a:solidFill>
                  <a:srgbClr val="FFFFFF"/>
                </a:solidFill>
                <a:latin typeface="Dekko"/>
                <a:ea typeface="Dekko"/>
                <a:cs typeface="Dekko"/>
                <a:sym typeface="Dekko"/>
              </a:rPr>
              <a:t>                  POP-UP PHISHING – MALICIOUS POP-UP WINDOWS ASKING FOR CREDENTIALS. </a:t>
            </a:r>
          </a:p>
          <a:p>
            <a:pPr algn="ctr">
              <a:lnSpc>
                <a:spcPts val="4532"/>
              </a:lnSpc>
            </a:pPr>
            <a:r>
              <a:rPr lang="en-US" sz="3237">
                <a:solidFill>
                  <a:srgbClr val="FFFFFF"/>
                </a:solidFill>
                <a:latin typeface="Dekko"/>
                <a:ea typeface="Dekko"/>
                <a:cs typeface="Dekko"/>
                <a:sym typeface="Dekko"/>
              </a:rPr>
              <a:t>TABNABBING</a:t>
            </a:r>
            <a:r>
              <a:rPr lang="en-US" sz="3237">
                <a:solidFill>
                  <a:srgbClr val="FFFFFF"/>
                </a:solidFill>
                <a:latin typeface="Dekko"/>
                <a:ea typeface="Dekko"/>
                <a:cs typeface="Dekko"/>
                <a:sym typeface="Dekko"/>
              </a:rPr>
              <a:t> – INACTIVE TABS REDIRECTING TO FAKE LOGIN PAGES.</a:t>
            </a:r>
          </a:p>
          <a:p>
            <a:pPr algn="ctr">
              <a:lnSpc>
                <a:spcPts val="4532"/>
              </a:lnSpc>
            </a:pPr>
            <a:r>
              <a:rPr lang="en-US" sz="3237">
                <a:solidFill>
                  <a:srgbClr val="FFFFFF"/>
                </a:solidFill>
                <a:latin typeface="Dekko"/>
                <a:ea typeface="Dekko"/>
                <a:cs typeface="Dekko"/>
                <a:sym typeface="Dekko"/>
              </a:rPr>
              <a:t>                                           </a:t>
            </a:r>
            <a:r>
              <a:rPr lang="en-US" sz="3237">
                <a:solidFill>
                  <a:srgbClr val="FFFFFF"/>
                </a:solidFill>
                <a:latin typeface="Dekko"/>
                <a:ea typeface="Dekko"/>
                <a:cs typeface="Dekko"/>
                <a:sym typeface="Dekko"/>
              </a:rPr>
              <a:t>WATERING HOLE ATTACK – INFECTING WEBSITES FREQUENTLY VISITED BY A TARGET GROUP.</a:t>
            </a:r>
          </a:p>
          <a:p>
            <a:pPr algn="ctr">
              <a:lnSpc>
                <a:spcPts val="4532"/>
              </a:lnSpc>
            </a:pPr>
            <a:r>
              <a:rPr lang="en-US" sz="3237">
                <a:solidFill>
                  <a:srgbClr val="FFFFFF"/>
                </a:solidFill>
                <a:latin typeface="Dekko"/>
                <a:ea typeface="Dekko"/>
                <a:cs typeface="Dekko"/>
                <a:sym typeface="Dekko"/>
              </a:rPr>
              <a:t>                                   </a:t>
            </a:r>
            <a:r>
              <a:rPr lang="en-US" sz="3237">
                <a:solidFill>
                  <a:srgbClr val="FFFFFF"/>
                </a:solidFill>
                <a:latin typeface="Dekko"/>
                <a:ea typeface="Dekko"/>
                <a:cs typeface="Dekko"/>
                <a:sym typeface="Dekko"/>
              </a:rPr>
              <a:t>PH</a:t>
            </a:r>
            <a:r>
              <a:rPr lang="en-US" sz="3237">
                <a:solidFill>
                  <a:srgbClr val="FFFFFF"/>
                </a:solidFill>
                <a:latin typeface="Dekko"/>
                <a:ea typeface="Dekko"/>
                <a:cs typeface="Dekko"/>
                <a:sym typeface="Dekko"/>
              </a:rPr>
              <a:t>ISHING-AS-A-SERVICE (PHAAS) – READY-MADE PHISHING KITS SOLD TO ATTACKERS.</a:t>
            </a:r>
          </a:p>
          <a:p>
            <a:pPr algn="ctr">
              <a:lnSpc>
                <a:spcPts val="4532"/>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sp>
        <p:nvSpPr>
          <p:cNvPr name="Freeform 3" id="3"/>
          <p:cNvSpPr/>
          <p:nvPr/>
        </p:nvSpPr>
        <p:spPr>
          <a:xfrm flipH="false" flipV="false" rot="0">
            <a:off x="13727632" y="5538868"/>
            <a:ext cx="4697437" cy="4913254"/>
          </a:xfrm>
          <a:custGeom>
            <a:avLst/>
            <a:gdLst/>
            <a:ahLst/>
            <a:cxnLst/>
            <a:rect r="r" b="b" t="t" l="l"/>
            <a:pathLst>
              <a:path h="4913254" w="4697437">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116335" y="-82396"/>
            <a:ext cx="4697437" cy="4913254"/>
          </a:xfrm>
          <a:custGeom>
            <a:avLst/>
            <a:gdLst/>
            <a:ahLst/>
            <a:cxnLst/>
            <a:rect r="r" b="b" t="t" l="l"/>
            <a:pathLst>
              <a:path h="4913254" w="4697437">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232384" y="2510427"/>
            <a:ext cx="11002403" cy="614963"/>
          </a:xfrm>
          <a:prstGeom prst="rect">
            <a:avLst/>
          </a:prstGeom>
        </p:spPr>
        <p:txBody>
          <a:bodyPr anchor="t" rtlCol="false" tIns="0" lIns="0" bIns="0" rIns="0">
            <a:spAutoFit/>
          </a:bodyPr>
          <a:lstStyle/>
          <a:p>
            <a:pPr algn="ctr">
              <a:lnSpc>
                <a:spcPts val="2499"/>
              </a:lnSpc>
            </a:pPr>
            <a:r>
              <a:rPr lang="en-US" sz="1785">
                <a:solidFill>
                  <a:srgbClr val="FFFFFF"/>
                </a:solidFill>
                <a:latin typeface="Montserrat"/>
                <a:ea typeface="Montserrat"/>
                <a:cs typeface="Montserrat"/>
                <a:sym typeface="Montserrat"/>
              </a:rPr>
              <a:t>emails often contain errors in grammar and spelling, unlike legitimate busines</a:t>
            </a:r>
            <a:r>
              <a:rPr lang="en-US" sz="1785">
                <a:solidFill>
                  <a:srgbClr val="FFFFFF"/>
                </a:solidFill>
                <a:latin typeface="Montserrat"/>
                <a:ea typeface="Montserrat"/>
                <a:cs typeface="Montserrat"/>
                <a:sym typeface="Montserrat"/>
              </a:rPr>
              <a:t>s communications</a:t>
            </a:r>
          </a:p>
        </p:txBody>
      </p:sp>
      <p:sp>
        <p:nvSpPr>
          <p:cNvPr name="TextBox 6" id="6"/>
          <p:cNvSpPr txBox="true"/>
          <p:nvPr/>
        </p:nvSpPr>
        <p:spPr>
          <a:xfrm rot="0">
            <a:off x="1200643" y="-66040"/>
            <a:ext cx="15886714" cy="1094740"/>
          </a:xfrm>
          <a:prstGeom prst="rect">
            <a:avLst/>
          </a:prstGeom>
        </p:spPr>
        <p:txBody>
          <a:bodyPr anchor="t" rtlCol="false" tIns="0" lIns="0" bIns="0" rIns="0">
            <a:spAutoFit/>
          </a:bodyPr>
          <a:lstStyle/>
          <a:p>
            <a:pPr algn="ctr">
              <a:lnSpc>
                <a:spcPts val="8959"/>
              </a:lnSpc>
            </a:pPr>
            <a:r>
              <a:rPr lang="en-US" sz="6399">
                <a:solidFill>
                  <a:srgbClr val="FFFFFF"/>
                </a:solidFill>
                <a:latin typeface="Gagalin"/>
                <a:ea typeface="Gagalin"/>
                <a:cs typeface="Gagalin"/>
                <a:sym typeface="Gagalin"/>
              </a:rPr>
              <a:t> RECOGNIZING PHISHING EMAILS</a:t>
            </a:r>
          </a:p>
        </p:txBody>
      </p:sp>
      <p:sp>
        <p:nvSpPr>
          <p:cNvPr name="TextBox 7" id="7"/>
          <p:cNvSpPr txBox="true"/>
          <p:nvPr/>
        </p:nvSpPr>
        <p:spPr>
          <a:xfrm rot="0">
            <a:off x="-1328834" y="1652719"/>
            <a:ext cx="10472834" cy="721512"/>
          </a:xfrm>
          <a:prstGeom prst="rect">
            <a:avLst/>
          </a:prstGeom>
        </p:spPr>
        <p:txBody>
          <a:bodyPr anchor="t" rtlCol="false" tIns="0" lIns="0" bIns="0" rIns="0">
            <a:spAutoFit/>
          </a:bodyPr>
          <a:lstStyle/>
          <a:p>
            <a:pPr algn="ctr">
              <a:lnSpc>
                <a:spcPts val="5906"/>
              </a:lnSpc>
            </a:pPr>
            <a:r>
              <a:rPr lang="en-US" sz="4219">
                <a:solidFill>
                  <a:srgbClr val="FFFFFF"/>
                </a:solidFill>
                <a:latin typeface="Gagalin"/>
                <a:ea typeface="Gagalin"/>
                <a:cs typeface="Gagalin"/>
                <a:sym typeface="Gagalin"/>
              </a:rPr>
              <a:t>BY GRAMMAR AND SPELLING</a:t>
            </a:r>
          </a:p>
        </p:txBody>
      </p:sp>
      <p:sp>
        <p:nvSpPr>
          <p:cNvPr name="TextBox 8" id="8"/>
          <p:cNvSpPr txBox="true"/>
          <p:nvPr/>
        </p:nvSpPr>
        <p:spPr>
          <a:xfrm rot="0">
            <a:off x="-1957725" y="2968150"/>
            <a:ext cx="10472834" cy="721512"/>
          </a:xfrm>
          <a:prstGeom prst="rect">
            <a:avLst/>
          </a:prstGeom>
        </p:spPr>
        <p:txBody>
          <a:bodyPr anchor="t" rtlCol="false" tIns="0" lIns="0" bIns="0" rIns="0">
            <a:spAutoFit/>
          </a:bodyPr>
          <a:lstStyle/>
          <a:p>
            <a:pPr algn="ctr">
              <a:lnSpc>
                <a:spcPts val="5906"/>
              </a:lnSpc>
            </a:pPr>
            <a:r>
              <a:rPr lang="en-US" sz="4219">
                <a:solidFill>
                  <a:srgbClr val="FFFFFF"/>
                </a:solidFill>
                <a:latin typeface="Gagalin"/>
                <a:ea typeface="Gagalin"/>
                <a:cs typeface="Gagalin"/>
                <a:sym typeface="Gagalin"/>
              </a:rPr>
              <a:t> BY GENERIC GREETINGS</a:t>
            </a:r>
          </a:p>
        </p:txBody>
      </p:sp>
      <p:sp>
        <p:nvSpPr>
          <p:cNvPr name="TextBox 9" id="9"/>
          <p:cNvSpPr txBox="true"/>
          <p:nvPr/>
        </p:nvSpPr>
        <p:spPr>
          <a:xfrm rot="0">
            <a:off x="-829193" y="4174659"/>
            <a:ext cx="10472834" cy="721512"/>
          </a:xfrm>
          <a:prstGeom prst="rect">
            <a:avLst/>
          </a:prstGeom>
        </p:spPr>
        <p:txBody>
          <a:bodyPr anchor="t" rtlCol="false" tIns="0" lIns="0" bIns="0" rIns="0">
            <a:spAutoFit/>
          </a:bodyPr>
          <a:lstStyle/>
          <a:p>
            <a:pPr algn="ctr">
              <a:lnSpc>
                <a:spcPts val="5906"/>
              </a:lnSpc>
            </a:pPr>
            <a:r>
              <a:rPr lang="en-US" sz="4219">
                <a:solidFill>
                  <a:srgbClr val="FFFFFF"/>
                </a:solidFill>
                <a:latin typeface="Gagalin"/>
                <a:ea typeface="Gagalin"/>
                <a:cs typeface="Gagalin"/>
                <a:sym typeface="Gagalin"/>
              </a:rPr>
              <a:t> BY SUSPICIOUS SENDER ADDRESS</a:t>
            </a:r>
          </a:p>
        </p:txBody>
      </p:sp>
      <p:sp>
        <p:nvSpPr>
          <p:cNvPr name="TextBox 10" id="10"/>
          <p:cNvSpPr txBox="true"/>
          <p:nvPr/>
        </p:nvSpPr>
        <p:spPr>
          <a:xfrm rot="0">
            <a:off x="1723826" y="3811190"/>
            <a:ext cx="11002403" cy="299091"/>
          </a:xfrm>
          <a:prstGeom prst="rect">
            <a:avLst/>
          </a:prstGeom>
        </p:spPr>
        <p:txBody>
          <a:bodyPr anchor="t" rtlCol="false" tIns="0" lIns="0" bIns="0" rIns="0">
            <a:spAutoFit/>
          </a:bodyPr>
          <a:lstStyle/>
          <a:p>
            <a:pPr algn="ctr">
              <a:lnSpc>
                <a:spcPts val="2499"/>
              </a:lnSpc>
            </a:pPr>
            <a:r>
              <a:rPr lang="en-US" sz="1785">
                <a:solidFill>
                  <a:srgbClr val="FFFFFF"/>
                </a:solidFill>
                <a:latin typeface="Montserrat"/>
                <a:ea typeface="Montserrat"/>
                <a:cs typeface="Montserrat"/>
                <a:sym typeface="Montserrat"/>
              </a:rPr>
              <a:t>They may use generic greetings like "Dear Customer" in</a:t>
            </a:r>
            <a:r>
              <a:rPr lang="en-US" sz="1785">
                <a:solidFill>
                  <a:srgbClr val="FFFFFF"/>
                </a:solidFill>
                <a:latin typeface="Montserrat"/>
                <a:ea typeface="Montserrat"/>
                <a:cs typeface="Montserrat"/>
                <a:sym typeface="Montserrat"/>
              </a:rPr>
              <a:t>stead of your name. </a:t>
            </a:r>
          </a:p>
        </p:txBody>
      </p:sp>
      <p:sp>
        <p:nvSpPr>
          <p:cNvPr name="TextBox 11" id="11"/>
          <p:cNvSpPr txBox="true"/>
          <p:nvPr/>
        </p:nvSpPr>
        <p:spPr>
          <a:xfrm rot="0">
            <a:off x="-1328834" y="5524821"/>
            <a:ext cx="10472834" cy="721512"/>
          </a:xfrm>
          <a:prstGeom prst="rect">
            <a:avLst/>
          </a:prstGeom>
        </p:spPr>
        <p:txBody>
          <a:bodyPr anchor="t" rtlCol="false" tIns="0" lIns="0" bIns="0" rIns="0">
            <a:spAutoFit/>
          </a:bodyPr>
          <a:lstStyle/>
          <a:p>
            <a:pPr algn="ctr">
              <a:lnSpc>
                <a:spcPts val="5906"/>
              </a:lnSpc>
            </a:pPr>
            <a:r>
              <a:rPr lang="en-US" sz="4219">
                <a:solidFill>
                  <a:srgbClr val="FFFFFF"/>
                </a:solidFill>
                <a:latin typeface="Gagalin"/>
                <a:ea typeface="Gagalin"/>
                <a:cs typeface="Gagalin"/>
                <a:sym typeface="Gagalin"/>
              </a:rPr>
              <a:t> BY URGENCY AND THREATS</a:t>
            </a:r>
          </a:p>
        </p:txBody>
      </p:sp>
      <p:sp>
        <p:nvSpPr>
          <p:cNvPr name="TextBox 12" id="12"/>
          <p:cNvSpPr txBox="true"/>
          <p:nvPr/>
        </p:nvSpPr>
        <p:spPr>
          <a:xfrm rot="0">
            <a:off x="2725229" y="4931589"/>
            <a:ext cx="11002403" cy="614963"/>
          </a:xfrm>
          <a:prstGeom prst="rect">
            <a:avLst/>
          </a:prstGeom>
        </p:spPr>
        <p:txBody>
          <a:bodyPr anchor="t" rtlCol="false" tIns="0" lIns="0" bIns="0" rIns="0">
            <a:spAutoFit/>
          </a:bodyPr>
          <a:lstStyle/>
          <a:p>
            <a:pPr algn="ctr">
              <a:lnSpc>
                <a:spcPts val="2499"/>
              </a:lnSpc>
            </a:pPr>
            <a:r>
              <a:rPr lang="en-US" sz="1785">
                <a:solidFill>
                  <a:srgbClr val="FFFFFF"/>
                </a:solidFill>
                <a:latin typeface="Montserrat"/>
                <a:ea typeface="Montserrat"/>
                <a:cs typeface="Montserrat"/>
                <a:sym typeface="Montserrat"/>
              </a:rPr>
              <a:t>Check the sender's email address for typos, unusual domains, or public email addresses like Gmail instead of a</a:t>
            </a:r>
            <a:r>
              <a:rPr lang="en-US" sz="1785">
                <a:solidFill>
                  <a:srgbClr val="FFFFFF"/>
                </a:solidFill>
                <a:latin typeface="Montserrat"/>
                <a:ea typeface="Montserrat"/>
                <a:cs typeface="Montserrat"/>
                <a:sym typeface="Montserrat"/>
              </a:rPr>
              <a:t> company's official domain. </a:t>
            </a:r>
          </a:p>
        </p:txBody>
      </p:sp>
      <p:sp>
        <p:nvSpPr>
          <p:cNvPr name="TextBox 13" id="13"/>
          <p:cNvSpPr txBox="true"/>
          <p:nvPr/>
        </p:nvSpPr>
        <p:spPr>
          <a:xfrm rot="0">
            <a:off x="3013908" y="6284433"/>
            <a:ext cx="11002403" cy="614963"/>
          </a:xfrm>
          <a:prstGeom prst="rect">
            <a:avLst/>
          </a:prstGeom>
        </p:spPr>
        <p:txBody>
          <a:bodyPr anchor="t" rtlCol="false" tIns="0" lIns="0" bIns="0" rIns="0">
            <a:spAutoFit/>
          </a:bodyPr>
          <a:lstStyle/>
          <a:p>
            <a:pPr algn="ctr">
              <a:lnSpc>
                <a:spcPts val="2499"/>
              </a:lnSpc>
            </a:pPr>
            <a:r>
              <a:rPr lang="en-US" sz="1785">
                <a:solidFill>
                  <a:srgbClr val="FFFFFF"/>
                </a:solidFill>
                <a:latin typeface="Montserrat"/>
                <a:ea typeface="Montserrat"/>
                <a:cs typeface="Montserrat"/>
                <a:sym typeface="Montserrat"/>
              </a:rPr>
              <a:t>Phishing emails often create a sense of urgency or threaten account suspension if you don't a</a:t>
            </a:r>
            <a:r>
              <a:rPr lang="en-US" sz="1785">
                <a:solidFill>
                  <a:srgbClr val="FFFFFF"/>
                </a:solidFill>
                <a:latin typeface="Montserrat"/>
                <a:ea typeface="Montserrat"/>
                <a:cs typeface="Montserrat"/>
                <a:sym typeface="Montserrat"/>
              </a:rPr>
              <a:t>ct immediately. </a:t>
            </a:r>
          </a:p>
        </p:txBody>
      </p:sp>
      <p:sp>
        <p:nvSpPr>
          <p:cNvPr name="TextBox 14" id="14"/>
          <p:cNvSpPr txBox="true"/>
          <p:nvPr/>
        </p:nvSpPr>
        <p:spPr>
          <a:xfrm rot="0">
            <a:off x="390415" y="6732108"/>
            <a:ext cx="10472834" cy="721512"/>
          </a:xfrm>
          <a:prstGeom prst="rect">
            <a:avLst/>
          </a:prstGeom>
        </p:spPr>
        <p:txBody>
          <a:bodyPr anchor="t" rtlCol="false" tIns="0" lIns="0" bIns="0" rIns="0">
            <a:spAutoFit/>
          </a:bodyPr>
          <a:lstStyle/>
          <a:p>
            <a:pPr algn="ctr">
              <a:lnSpc>
                <a:spcPts val="5906"/>
              </a:lnSpc>
            </a:pPr>
            <a:r>
              <a:rPr lang="en-US" sz="4219">
                <a:solidFill>
                  <a:srgbClr val="FFFFFF"/>
                </a:solidFill>
                <a:latin typeface="Gagalin"/>
                <a:ea typeface="Gagalin"/>
                <a:cs typeface="Gagalin"/>
                <a:sym typeface="Gagalin"/>
              </a:rPr>
              <a:t> BY REQUESTS FOR PERSONAL INFORMATION</a:t>
            </a:r>
          </a:p>
        </p:txBody>
      </p:sp>
      <p:sp>
        <p:nvSpPr>
          <p:cNvPr name="TextBox 15" id="15"/>
          <p:cNvSpPr txBox="true"/>
          <p:nvPr/>
        </p:nvSpPr>
        <p:spPr>
          <a:xfrm rot="0">
            <a:off x="-116335" y="8220983"/>
            <a:ext cx="10472834" cy="721512"/>
          </a:xfrm>
          <a:prstGeom prst="rect">
            <a:avLst/>
          </a:prstGeom>
        </p:spPr>
        <p:txBody>
          <a:bodyPr anchor="t" rtlCol="false" tIns="0" lIns="0" bIns="0" rIns="0">
            <a:spAutoFit/>
          </a:bodyPr>
          <a:lstStyle/>
          <a:p>
            <a:pPr algn="ctr">
              <a:lnSpc>
                <a:spcPts val="5906"/>
              </a:lnSpc>
            </a:pPr>
            <a:r>
              <a:rPr lang="en-US" sz="4219">
                <a:solidFill>
                  <a:srgbClr val="FFFFFF"/>
                </a:solidFill>
                <a:latin typeface="Gagalin"/>
                <a:ea typeface="Gagalin"/>
                <a:cs typeface="Gagalin"/>
                <a:sym typeface="Gagalin"/>
              </a:rPr>
              <a:t> BY UNUSUAL LINKS OR ATTACHMENTS</a:t>
            </a:r>
          </a:p>
        </p:txBody>
      </p:sp>
      <p:sp>
        <p:nvSpPr>
          <p:cNvPr name="TextBox 16" id="16"/>
          <p:cNvSpPr txBox="true"/>
          <p:nvPr/>
        </p:nvSpPr>
        <p:spPr>
          <a:xfrm rot="0">
            <a:off x="3013908" y="7558395"/>
            <a:ext cx="11002403" cy="614963"/>
          </a:xfrm>
          <a:prstGeom prst="rect">
            <a:avLst/>
          </a:prstGeom>
        </p:spPr>
        <p:txBody>
          <a:bodyPr anchor="t" rtlCol="false" tIns="0" lIns="0" bIns="0" rIns="0">
            <a:spAutoFit/>
          </a:bodyPr>
          <a:lstStyle/>
          <a:p>
            <a:pPr algn="ctr">
              <a:lnSpc>
                <a:spcPts val="2499"/>
              </a:lnSpc>
            </a:pPr>
            <a:r>
              <a:rPr lang="en-US" sz="1785">
                <a:solidFill>
                  <a:srgbClr val="FFFFFF"/>
                </a:solidFill>
                <a:latin typeface="Montserrat"/>
                <a:ea typeface="Montserrat"/>
                <a:cs typeface="Montserrat"/>
                <a:sym typeface="Montserrat"/>
              </a:rPr>
              <a:t>Be wary of emails asking for sensitive information like passwords, credit card details, or social</a:t>
            </a:r>
            <a:r>
              <a:rPr lang="en-US" sz="1785">
                <a:solidFill>
                  <a:srgbClr val="FFFFFF"/>
                </a:solidFill>
                <a:latin typeface="Montserrat"/>
                <a:ea typeface="Montserrat"/>
                <a:cs typeface="Montserrat"/>
                <a:sym typeface="Montserrat"/>
              </a:rPr>
              <a:t> security numbers</a:t>
            </a:r>
          </a:p>
        </p:txBody>
      </p:sp>
      <p:sp>
        <p:nvSpPr>
          <p:cNvPr name="TextBox 17" id="17"/>
          <p:cNvSpPr txBox="true"/>
          <p:nvPr/>
        </p:nvSpPr>
        <p:spPr>
          <a:xfrm rot="0">
            <a:off x="3013908" y="9229725"/>
            <a:ext cx="11002403" cy="614963"/>
          </a:xfrm>
          <a:prstGeom prst="rect">
            <a:avLst/>
          </a:prstGeom>
        </p:spPr>
        <p:txBody>
          <a:bodyPr anchor="t" rtlCol="false" tIns="0" lIns="0" bIns="0" rIns="0">
            <a:spAutoFit/>
          </a:bodyPr>
          <a:lstStyle/>
          <a:p>
            <a:pPr algn="ctr">
              <a:lnSpc>
                <a:spcPts val="2499"/>
              </a:lnSpc>
            </a:pPr>
            <a:r>
              <a:rPr lang="en-US" sz="1785">
                <a:solidFill>
                  <a:srgbClr val="FFFFFF"/>
                </a:solidFill>
                <a:latin typeface="Montserrat"/>
                <a:ea typeface="Montserrat"/>
                <a:cs typeface="Montserrat"/>
                <a:sym typeface="Montserrat"/>
              </a:rPr>
              <a:t>Hover over links to check the destination URL. If it looks suspicious or doesn't match the email's context, don't click it. Avoid</a:t>
            </a:r>
            <a:r>
              <a:rPr lang="en-US" sz="1785">
                <a:solidFill>
                  <a:srgbClr val="FFFFFF"/>
                </a:solidFill>
                <a:latin typeface="Montserrat"/>
                <a:ea typeface="Montserrat"/>
                <a:cs typeface="Montserrat"/>
                <a:sym typeface="Montserrat"/>
              </a:rPr>
              <a:t> opening attachments from unknown senders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grpSp>
        <p:nvGrpSpPr>
          <p:cNvPr name="Group 3" id="3"/>
          <p:cNvGrpSpPr/>
          <p:nvPr/>
        </p:nvGrpSpPr>
        <p:grpSpPr>
          <a:xfrm rot="0">
            <a:off x="2522385" y="4239701"/>
            <a:ext cx="3236284" cy="4062716"/>
            <a:chOff x="0" y="0"/>
            <a:chExt cx="852355" cy="1070016"/>
          </a:xfrm>
        </p:grpSpPr>
        <p:sp>
          <p:nvSpPr>
            <p:cNvPr name="Freeform 4" id="4"/>
            <p:cNvSpPr/>
            <p:nvPr/>
          </p:nvSpPr>
          <p:spPr>
            <a:xfrm flipH="false" flipV="false" rot="0">
              <a:off x="0" y="0"/>
              <a:ext cx="852355" cy="1070016"/>
            </a:xfrm>
            <a:custGeom>
              <a:avLst/>
              <a:gdLst/>
              <a:ahLst/>
              <a:cxnLst/>
              <a:rect r="r" b="b" t="t" l="l"/>
              <a:pathLst>
                <a:path h="1070016" w="852355">
                  <a:moveTo>
                    <a:pt x="47845" y="0"/>
                  </a:moveTo>
                  <a:lnTo>
                    <a:pt x="804510" y="0"/>
                  </a:lnTo>
                  <a:cubicBezTo>
                    <a:pt x="817199" y="0"/>
                    <a:pt x="829369" y="5041"/>
                    <a:pt x="838341" y="14013"/>
                  </a:cubicBezTo>
                  <a:cubicBezTo>
                    <a:pt x="847314" y="22986"/>
                    <a:pt x="852355" y="35155"/>
                    <a:pt x="852355" y="47845"/>
                  </a:cubicBezTo>
                  <a:lnTo>
                    <a:pt x="852355" y="1022171"/>
                  </a:lnTo>
                  <a:cubicBezTo>
                    <a:pt x="852355" y="1048595"/>
                    <a:pt x="830934" y="1070016"/>
                    <a:pt x="804510" y="1070016"/>
                  </a:cubicBezTo>
                  <a:lnTo>
                    <a:pt x="47845" y="1070016"/>
                  </a:lnTo>
                  <a:cubicBezTo>
                    <a:pt x="35155" y="1070016"/>
                    <a:pt x="22986" y="1064975"/>
                    <a:pt x="14013" y="1056003"/>
                  </a:cubicBezTo>
                  <a:cubicBezTo>
                    <a:pt x="5041" y="1047030"/>
                    <a:pt x="0" y="1034861"/>
                    <a:pt x="0" y="1022171"/>
                  </a:cubicBezTo>
                  <a:lnTo>
                    <a:pt x="0" y="47845"/>
                  </a:lnTo>
                  <a:cubicBezTo>
                    <a:pt x="0" y="35155"/>
                    <a:pt x="5041" y="22986"/>
                    <a:pt x="14013" y="14013"/>
                  </a:cubicBezTo>
                  <a:cubicBezTo>
                    <a:pt x="22986" y="5041"/>
                    <a:pt x="35155" y="0"/>
                    <a:pt x="47845" y="0"/>
                  </a:cubicBezTo>
                  <a:close/>
                </a:path>
              </a:pathLst>
            </a:custGeom>
            <a:solidFill>
              <a:srgbClr val="FFFFFF"/>
            </a:solidFill>
          </p:spPr>
        </p:sp>
        <p:sp>
          <p:nvSpPr>
            <p:cNvPr name="TextBox 5" id="5"/>
            <p:cNvSpPr txBox="true"/>
            <p:nvPr/>
          </p:nvSpPr>
          <p:spPr>
            <a:xfrm>
              <a:off x="0" y="-38100"/>
              <a:ext cx="852355" cy="1108116"/>
            </a:xfrm>
            <a:prstGeom prst="rect">
              <a:avLst/>
            </a:prstGeom>
          </p:spPr>
          <p:txBody>
            <a:bodyPr anchor="ctr" rtlCol="false" tIns="50800" lIns="50800" bIns="50800" rIns="50800"/>
            <a:lstStyle/>
            <a:p>
              <a:pPr algn="ctr">
                <a:lnSpc>
                  <a:spcPts val="3111"/>
                </a:lnSpc>
              </a:pPr>
            </a:p>
          </p:txBody>
        </p:sp>
      </p:grpSp>
      <p:grpSp>
        <p:nvGrpSpPr>
          <p:cNvPr name="Group 6" id="6"/>
          <p:cNvGrpSpPr/>
          <p:nvPr/>
        </p:nvGrpSpPr>
        <p:grpSpPr>
          <a:xfrm rot="0">
            <a:off x="9319105" y="4239701"/>
            <a:ext cx="3236284" cy="4062716"/>
            <a:chOff x="0" y="0"/>
            <a:chExt cx="852355" cy="1070016"/>
          </a:xfrm>
        </p:grpSpPr>
        <p:sp>
          <p:nvSpPr>
            <p:cNvPr name="Freeform 7" id="7"/>
            <p:cNvSpPr/>
            <p:nvPr/>
          </p:nvSpPr>
          <p:spPr>
            <a:xfrm flipH="false" flipV="false" rot="0">
              <a:off x="0" y="0"/>
              <a:ext cx="852355" cy="1070016"/>
            </a:xfrm>
            <a:custGeom>
              <a:avLst/>
              <a:gdLst/>
              <a:ahLst/>
              <a:cxnLst/>
              <a:rect r="r" b="b" t="t" l="l"/>
              <a:pathLst>
                <a:path h="1070016" w="852355">
                  <a:moveTo>
                    <a:pt x="47845" y="0"/>
                  </a:moveTo>
                  <a:lnTo>
                    <a:pt x="804510" y="0"/>
                  </a:lnTo>
                  <a:cubicBezTo>
                    <a:pt x="817199" y="0"/>
                    <a:pt x="829369" y="5041"/>
                    <a:pt x="838341" y="14013"/>
                  </a:cubicBezTo>
                  <a:cubicBezTo>
                    <a:pt x="847314" y="22986"/>
                    <a:pt x="852355" y="35155"/>
                    <a:pt x="852355" y="47845"/>
                  </a:cubicBezTo>
                  <a:lnTo>
                    <a:pt x="852355" y="1022171"/>
                  </a:lnTo>
                  <a:cubicBezTo>
                    <a:pt x="852355" y="1048595"/>
                    <a:pt x="830934" y="1070016"/>
                    <a:pt x="804510" y="1070016"/>
                  </a:cubicBezTo>
                  <a:lnTo>
                    <a:pt x="47845" y="1070016"/>
                  </a:lnTo>
                  <a:cubicBezTo>
                    <a:pt x="35155" y="1070016"/>
                    <a:pt x="22986" y="1064975"/>
                    <a:pt x="14013" y="1056003"/>
                  </a:cubicBezTo>
                  <a:cubicBezTo>
                    <a:pt x="5041" y="1047030"/>
                    <a:pt x="0" y="1034861"/>
                    <a:pt x="0" y="1022171"/>
                  </a:cubicBezTo>
                  <a:lnTo>
                    <a:pt x="0" y="47845"/>
                  </a:lnTo>
                  <a:cubicBezTo>
                    <a:pt x="0" y="35155"/>
                    <a:pt x="5041" y="22986"/>
                    <a:pt x="14013" y="14013"/>
                  </a:cubicBezTo>
                  <a:cubicBezTo>
                    <a:pt x="22986" y="5041"/>
                    <a:pt x="35155" y="0"/>
                    <a:pt x="47845" y="0"/>
                  </a:cubicBezTo>
                  <a:close/>
                </a:path>
              </a:pathLst>
            </a:custGeom>
            <a:solidFill>
              <a:srgbClr val="FFFFFF"/>
            </a:solidFill>
          </p:spPr>
        </p:sp>
        <p:sp>
          <p:nvSpPr>
            <p:cNvPr name="TextBox 8" id="8"/>
            <p:cNvSpPr txBox="true"/>
            <p:nvPr/>
          </p:nvSpPr>
          <p:spPr>
            <a:xfrm>
              <a:off x="0" y="-38100"/>
              <a:ext cx="852355" cy="1108116"/>
            </a:xfrm>
            <a:prstGeom prst="rect">
              <a:avLst/>
            </a:prstGeom>
          </p:spPr>
          <p:txBody>
            <a:bodyPr anchor="ctr" rtlCol="false" tIns="50800" lIns="50800" bIns="50800" rIns="50800"/>
            <a:lstStyle/>
            <a:p>
              <a:pPr algn="ctr">
                <a:lnSpc>
                  <a:spcPts val="3111"/>
                </a:lnSpc>
              </a:pPr>
            </a:p>
          </p:txBody>
        </p:sp>
      </p:grpSp>
      <p:grpSp>
        <p:nvGrpSpPr>
          <p:cNvPr name="Group 9" id="9"/>
          <p:cNvGrpSpPr/>
          <p:nvPr/>
        </p:nvGrpSpPr>
        <p:grpSpPr>
          <a:xfrm rot="0">
            <a:off x="5872179" y="4239701"/>
            <a:ext cx="3236284" cy="4062716"/>
            <a:chOff x="0" y="0"/>
            <a:chExt cx="852355" cy="1070016"/>
          </a:xfrm>
        </p:grpSpPr>
        <p:sp>
          <p:nvSpPr>
            <p:cNvPr name="Freeform 10" id="10"/>
            <p:cNvSpPr/>
            <p:nvPr/>
          </p:nvSpPr>
          <p:spPr>
            <a:xfrm flipH="false" flipV="false" rot="0">
              <a:off x="0" y="0"/>
              <a:ext cx="852355" cy="1070016"/>
            </a:xfrm>
            <a:custGeom>
              <a:avLst/>
              <a:gdLst/>
              <a:ahLst/>
              <a:cxnLst/>
              <a:rect r="r" b="b" t="t" l="l"/>
              <a:pathLst>
                <a:path h="1070016" w="852355">
                  <a:moveTo>
                    <a:pt x="47845" y="0"/>
                  </a:moveTo>
                  <a:lnTo>
                    <a:pt x="804510" y="0"/>
                  </a:lnTo>
                  <a:cubicBezTo>
                    <a:pt x="817199" y="0"/>
                    <a:pt x="829369" y="5041"/>
                    <a:pt x="838341" y="14013"/>
                  </a:cubicBezTo>
                  <a:cubicBezTo>
                    <a:pt x="847314" y="22986"/>
                    <a:pt x="852355" y="35155"/>
                    <a:pt x="852355" y="47845"/>
                  </a:cubicBezTo>
                  <a:lnTo>
                    <a:pt x="852355" y="1022171"/>
                  </a:lnTo>
                  <a:cubicBezTo>
                    <a:pt x="852355" y="1048595"/>
                    <a:pt x="830934" y="1070016"/>
                    <a:pt x="804510" y="1070016"/>
                  </a:cubicBezTo>
                  <a:lnTo>
                    <a:pt x="47845" y="1070016"/>
                  </a:lnTo>
                  <a:cubicBezTo>
                    <a:pt x="35155" y="1070016"/>
                    <a:pt x="22986" y="1064975"/>
                    <a:pt x="14013" y="1056003"/>
                  </a:cubicBezTo>
                  <a:cubicBezTo>
                    <a:pt x="5041" y="1047030"/>
                    <a:pt x="0" y="1034861"/>
                    <a:pt x="0" y="1022171"/>
                  </a:cubicBezTo>
                  <a:lnTo>
                    <a:pt x="0" y="47845"/>
                  </a:lnTo>
                  <a:cubicBezTo>
                    <a:pt x="0" y="35155"/>
                    <a:pt x="5041" y="22986"/>
                    <a:pt x="14013" y="14013"/>
                  </a:cubicBezTo>
                  <a:cubicBezTo>
                    <a:pt x="22986" y="5041"/>
                    <a:pt x="35155" y="0"/>
                    <a:pt x="47845" y="0"/>
                  </a:cubicBezTo>
                  <a:close/>
                </a:path>
              </a:pathLst>
            </a:custGeom>
            <a:solidFill>
              <a:srgbClr val="48699F">
                <a:alpha val="75686"/>
              </a:srgbClr>
            </a:solidFill>
          </p:spPr>
        </p:sp>
        <p:sp>
          <p:nvSpPr>
            <p:cNvPr name="TextBox 11" id="11"/>
            <p:cNvSpPr txBox="true"/>
            <p:nvPr/>
          </p:nvSpPr>
          <p:spPr>
            <a:xfrm>
              <a:off x="0" y="-38100"/>
              <a:ext cx="852355" cy="1108116"/>
            </a:xfrm>
            <a:prstGeom prst="rect">
              <a:avLst/>
            </a:prstGeom>
          </p:spPr>
          <p:txBody>
            <a:bodyPr anchor="ctr" rtlCol="false" tIns="50800" lIns="50800" bIns="50800" rIns="50800"/>
            <a:lstStyle/>
            <a:p>
              <a:pPr algn="ctr">
                <a:lnSpc>
                  <a:spcPts val="3111"/>
                </a:lnSpc>
              </a:pPr>
            </a:p>
          </p:txBody>
        </p:sp>
      </p:grpSp>
      <p:sp>
        <p:nvSpPr>
          <p:cNvPr name="Freeform 12" id="12"/>
          <p:cNvSpPr/>
          <p:nvPr/>
        </p:nvSpPr>
        <p:spPr>
          <a:xfrm flipH="false" flipV="false" rot="0">
            <a:off x="13727632" y="5538868"/>
            <a:ext cx="4697437" cy="4913254"/>
          </a:xfrm>
          <a:custGeom>
            <a:avLst/>
            <a:gdLst/>
            <a:ahLst/>
            <a:cxnLst/>
            <a:rect r="r" b="b" t="t" l="l"/>
            <a:pathLst>
              <a:path h="4913254" w="4697437">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12831525" y="4239701"/>
            <a:ext cx="3236284" cy="4062716"/>
            <a:chOff x="0" y="0"/>
            <a:chExt cx="852355" cy="1070016"/>
          </a:xfrm>
        </p:grpSpPr>
        <p:sp>
          <p:nvSpPr>
            <p:cNvPr name="Freeform 14" id="14"/>
            <p:cNvSpPr/>
            <p:nvPr/>
          </p:nvSpPr>
          <p:spPr>
            <a:xfrm flipH="false" flipV="false" rot="0">
              <a:off x="0" y="0"/>
              <a:ext cx="852355" cy="1070016"/>
            </a:xfrm>
            <a:custGeom>
              <a:avLst/>
              <a:gdLst/>
              <a:ahLst/>
              <a:cxnLst/>
              <a:rect r="r" b="b" t="t" l="l"/>
              <a:pathLst>
                <a:path h="1070016" w="852355">
                  <a:moveTo>
                    <a:pt x="47845" y="0"/>
                  </a:moveTo>
                  <a:lnTo>
                    <a:pt x="804510" y="0"/>
                  </a:lnTo>
                  <a:cubicBezTo>
                    <a:pt x="817199" y="0"/>
                    <a:pt x="829369" y="5041"/>
                    <a:pt x="838341" y="14013"/>
                  </a:cubicBezTo>
                  <a:cubicBezTo>
                    <a:pt x="847314" y="22986"/>
                    <a:pt x="852355" y="35155"/>
                    <a:pt x="852355" y="47845"/>
                  </a:cubicBezTo>
                  <a:lnTo>
                    <a:pt x="852355" y="1022171"/>
                  </a:lnTo>
                  <a:cubicBezTo>
                    <a:pt x="852355" y="1048595"/>
                    <a:pt x="830934" y="1070016"/>
                    <a:pt x="804510" y="1070016"/>
                  </a:cubicBezTo>
                  <a:lnTo>
                    <a:pt x="47845" y="1070016"/>
                  </a:lnTo>
                  <a:cubicBezTo>
                    <a:pt x="35155" y="1070016"/>
                    <a:pt x="22986" y="1064975"/>
                    <a:pt x="14013" y="1056003"/>
                  </a:cubicBezTo>
                  <a:cubicBezTo>
                    <a:pt x="5041" y="1047030"/>
                    <a:pt x="0" y="1034861"/>
                    <a:pt x="0" y="1022171"/>
                  </a:cubicBezTo>
                  <a:lnTo>
                    <a:pt x="0" y="47845"/>
                  </a:lnTo>
                  <a:cubicBezTo>
                    <a:pt x="0" y="35155"/>
                    <a:pt x="5041" y="22986"/>
                    <a:pt x="14013" y="14013"/>
                  </a:cubicBezTo>
                  <a:cubicBezTo>
                    <a:pt x="22986" y="5041"/>
                    <a:pt x="35155" y="0"/>
                    <a:pt x="47845" y="0"/>
                  </a:cubicBezTo>
                  <a:close/>
                </a:path>
              </a:pathLst>
            </a:custGeom>
            <a:solidFill>
              <a:srgbClr val="48699F">
                <a:alpha val="75686"/>
              </a:srgbClr>
            </a:solidFill>
          </p:spPr>
        </p:sp>
        <p:sp>
          <p:nvSpPr>
            <p:cNvPr name="TextBox 15" id="15"/>
            <p:cNvSpPr txBox="true"/>
            <p:nvPr/>
          </p:nvSpPr>
          <p:spPr>
            <a:xfrm>
              <a:off x="0" y="-38100"/>
              <a:ext cx="852355" cy="1108116"/>
            </a:xfrm>
            <a:prstGeom prst="rect">
              <a:avLst/>
            </a:prstGeom>
          </p:spPr>
          <p:txBody>
            <a:bodyPr anchor="ctr" rtlCol="false" tIns="50800" lIns="50800" bIns="50800" rIns="50800"/>
            <a:lstStyle/>
            <a:p>
              <a:pPr algn="ctr">
                <a:lnSpc>
                  <a:spcPts val="3111"/>
                </a:lnSpc>
              </a:pPr>
            </a:p>
          </p:txBody>
        </p:sp>
      </p:grpSp>
      <p:sp>
        <p:nvSpPr>
          <p:cNvPr name="TextBox 16" id="16"/>
          <p:cNvSpPr txBox="true"/>
          <p:nvPr/>
        </p:nvSpPr>
        <p:spPr>
          <a:xfrm rot="0">
            <a:off x="2372215" y="1697161"/>
            <a:ext cx="13893779" cy="2228215"/>
          </a:xfrm>
          <a:prstGeom prst="rect">
            <a:avLst/>
          </a:prstGeom>
        </p:spPr>
        <p:txBody>
          <a:bodyPr anchor="t" rtlCol="false" tIns="0" lIns="0" bIns="0" rIns="0">
            <a:spAutoFit/>
          </a:bodyPr>
          <a:lstStyle/>
          <a:p>
            <a:pPr algn="ctr">
              <a:lnSpc>
                <a:spcPts val="8959"/>
              </a:lnSpc>
            </a:pPr>
            <a:r>
              <a:rPr lang="en-US" b="true" sz="6399">
                <a:solidFill>
                  <a:srgbClr val="FFFFFF"/>
                </a:solidFill>
                <a:latin typeface="Montserrat Bold"/>
                <a:ea typeface="Montserrat Bold"/>
                <a:cs typeface="Montserrat Bold"/>
                <a:sym typeface="Montserrat Bold"/>
              </a:rPr>
              <a:t>COUNTERMEASURES FOR PHISHING</a:t>
            </a:r>
          </a:p>
        </p:txBody>
      </p:sp>
      <p:sp>
        <p:nvSpPr>
          <p:cNvPr name="Freeform 17" id="17"/>
          <p:cNvSpPr/>
          <p:nvPr/>
        </p:nvSpPr>
        <p:spPr>
          <a:xfrm flipH="false" flipV="false" rot="-10800000">
            <a:off x="-116335" y="-82396"/>
            <a:ext cx="4697437" cy="4913254"/>
          </a:xfrm>
          <a:custGeom>
            <a:avLst/>
            <a:gdLst/>
            <a:ahLst/>
            <a:cxnLst/>
            <a:rect r="r" b="b" t="t" l="l"/>
            <a:pathLst>
              <a:path h="4913254" w="4697437">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6922489" y="4618425"/>
            <a:ext cx="1135664" cy="1040514"/>
          </a:xfrm>
          <a:custGeom>
            <a:avLst/>
            <a:gdLst/>
            <a:ahLst/>
            <a:cxnLst/>
            <a:rect r="r" b="b" t="t" l="l"/>
            <a:pathLst>
              <a:path h="1040514" w="1135664">
                <a:moveTo>
                  <a:pt x="0" y="0"/>
                </a:moveTo>
                <a:lnTo>
                  <a:pt x="1135664" y="0"/>
                </a:lnTo>
                <a:lnTo>
                  <a:pt x="1135664" y="1040513"/>
                </a:lnTo>
                <a:lnTo>
                  <a:pt x="0" y="104051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3363256" y="4618425"/>
            <a:ext cx="1318298" cy="1236803"/>
          </a:xfrm>
          <a:custGeom>
            <a:avLst/>
            <a:gdLst/>
            <a:ahLst/>
            <a:cxnLst/>
            <a:rect r="r" b="b" t="t" l="l"/>
            <a:pathLst>
              <a:path h="1236803" w="1318298">
                <a:moveTo>
                  <a:pt x="0" y="0"/>
                </a:moveTo>
                <a:lnTo>
                  <a:pt x="1318298" y="0"/>
                </a:lnTo>
                <a:lnTo>
                  <a:pt x="1318298" y="1236803"/>
                </a:lnTo>
                <a:lnTo>
                  <a:pt x="0" y="123680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0">
            <a:off x="10299088" y="4520900"/>
            <a:ext cx="1245201" cy="1245201"/>
          </a:xfrm>
          <a:custGeom>
            <a:avLst/>
            <a:gdLst/>
            <a:ahLst/>
            <a:cxnLst/>
            <a:rect r="r" b="b" t="t" l="l"/>
            <a:pathLst>
              <a:path h="1245201" w="1245201">
                <a:moveTo>
                  <a:pt x="0" y="0"/>
                </a:moveTo>
                <a:lnTo>
                  <a:pt x="1245201" y="0"/>
                </a:lnTo>
                <a:lnTo>
                  <a:pt x="1245201" y="1245200"/>
                </a:lnTo>
                <a:lnTo>
                  <a:pt x="0" y="12452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0">
            <a:off x="13850789" y="4520900"/>
            <a:ext cx="1342378" cy="1291123"/>
          </a:xfrm>
          <a:custGeom>
            <a:avLst/>
            <a:gdLst/>
            <a:ahLst/>
            <a:cxnLst/>
            <a:rect r="r" b="b" t="t" l="l"/>
            <a:pathLst>
              <a:path h="1291123" w="1342378">
                <a:moveTo>
                  <a:pt x="0" y="0"/>
                </a:moveTo>
                <a:lnTo>
                  <a:pt x="1342377" y="0"/>
                </a:lnTo>
                <a:lnTo>
                  <a:pt x="1342377" y="1291123"/>
                </a:lnTo>
                <a:lnTo>
                  <a:pt x="0" y="129112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2" id="22"/>
          <p:cNvSpPr txBox="true"/>
          <p:nvPr/>
        </p:nvSpPr>
        <p:spPr>
          <a:xfrm rot="0">
            <a:off x="2823516" y="7212233"/>
            <a:ext cx="2439758" cy="554286"/>
          </a:xfrm>
          <a:prstGeom prst="rect">
            <a:avLst/>
          </a:prstGeom>
        </p:spPr>
        <p:txBody>
          <a:bodyPr anchor="t" rtlCol="false" tIns="0" lIns="0" bIns="0" rIns="0">
            <a:spAutoFit/>
          </a:bodyPr>
          <a:lstStyle/>
          <a:p>
            <a:pPr algn="ctr">
              <a:lnSpc>
                <a:spcPts val="1483"/>
              </a:lnSpc>
            </a:pPr>
            <a:r>
              <a:rPr lang="en-US" sz="1059">
                <a:solidFill>
                  <a:srgbClr val="010F1F"/>
                </a:solidFill>
                <a:latin typeface="Montserrat"/>
                <a:ea typeface="Montserrat"/>
                <a:cs typeface="Montserrat"/>
                <a:sym typeface="Montserrat"/>
              </a:rPr>
              <a:t>Set the </a:t>
            </a:r>
            <a:r>
              <a:rPr lang="en-US" sz="1059" u="sng">
                <a:solidFill>
                  <a:srgbClr val="010F1F"/>
                </a:solidFill>
                <a:latin typeface="Montserrat"/>
                <a:ea typeface="Montserrat"/>
                <a:cs typeface="Montserrat"/>
                <a:sym typeface="Montserrat"/>
                <a:hlinkClick r:id="rId13" tooltip="https://consumer.ftc.gov/articles/protect-your-personal-information-data"/>
              </a:rPr>
              <a:t>software to update automatically</a:t>
            </a:r>
            <a:r>
              <a:rPr lang="en-US" sz="1059">
                <a:solidFill>
                  <a:srgbClr val="010F1F"/>
                </a:solidFill>
                <a:latin typeface="Montserrat"/>
                <a:ea typeface="Montserrat"/>
                <a:cs typeface="Montserrat"/>
                <a:sym typeface="Montserrat"/>
              </a:rPr>
              <a:t> so it will deal with any new security threats.</a:t>
            </a:r>
          </a:p>
        </p:txBody>
      </p:sp>
      <p:sp>
        <p:nvSpPr>
          <p:cNvPr name="TextBox 23" id="23"/>
          <p:cNvSpPr txBox="true"/>
          <p:nvPr/>
        </p:nvSpPr>
        <p:spPr>
          <a:xfrm rot="0">
            <a:off x="9718063" y="6837471"/>
            <a:ext cx="2439758" cy="929047"/>
          </a:xfrm>
          <a:prstGeom prst="rect">
            <a:avLst/>
          </a:prstGeom>
        </p:spPr>
        <p:txBody>
          <a:bodyPr anchor="t" rtlCol="false" tIns="0" lIns="0" bIns="0" rIns="0">
            <a:spAutoFit/>
          </a:bodyPr>
          <a:lstStyle/>
          <a:p>
            <a:pPr algn="ctr">
              <a:lnSpc>
                <a:spcPts val="1483"/>
              </a:lnSpc>
            </a:pPr>
            <a:r>
              <a:rPr lang="en-US" sz="1059">
                <a:solidFill>
                  <a:srgbClr val="010F1F"/>
                </a:solidFill>
                <a:latin typeface="Montserrat"/>
                <a:ea typeface="Montserrat"/>
                <a:cs typeface="Montserrat"/>
                <a:sym typeface="Montserrat"/>
              </a:rPr>
              <a:t>Some accounts offer extra security by</a:t>
            </a:r>
            <a:r>
              <a:rPr lang="en-US" sz="1059">
                <a:solidFill>
                  <a:srgbClr val="010F1F"/>
                </a:solidFill>
                <a:latin typeface="Montserrat"/>
                <a:ea typeface="Montserrat"/>
                <a:cs typeface="Montserrat"/>
                <a:sym typeface="Montserrat"/>
              </a:rPr>
              <a:t> requiring two or more credentials to log in to your account. This is called </a:t>
            </a:r>
            <a:r>
              <a:rPr lang="en-US" sz="1059" u="sng">
                <a:solidFill>
                  <a:srgbClr val="010F1F"/>
                </a:solidFill>
                <a:latin typeface="Montserrat"/>
                <a:ea typeface="Montserrat"/>
                <a:cs typeface="Montserrat"/>
                <a:sym typeface="Montserrat"/>
                <a:hlinkClick r:id="rId14" tooltip="https://consumer.ftc.gov/articles/use-two-factor-authentication-protect-your-accounts"/>
              </a:rPr>
              <a:t>multi-factor authentication</a:t>
            </a:r>
            <a:r>
              <a:rPr lang="en-US" sz="1059">
                <a:solidFill>
                  <a:srgbClr val="010F1F"/>
                </a:solidFill>
                <a:latin typeface="Montserrat"/>
                <a:ea typeface="Montserrat"/>
                <a:cs typeface="Montserrat"/>
                <a:sym typeface="Montserrat"/>
              </a:rPr>
              <a:t>. </a:t>
            </a:r>
          </a:p>
        </p:txBody>
      </p:sp>
      <p:sp>
        <p:nvSpPr>
          <p:cNvPr name="TextBox 24" id="24"/>
          <p:cNvSpPr txBox="true"/>
          <p:nvPr/>
        </p:nvSpPr>
        <p:spPr>
          <a:xfrm rot="0">
            <a:off x="6270442" y="7212233"/>
            <a:ext cx="2439758" cy="554286"/>
          </a:xfrm>
          <a:prstGeom prst="rect">
            <a:avLst/>
          </a:prstGeom>
        </p:spPr>
        <p:txBody>
          <a:bodyPr anchor="t" rtlCol="false" tIns="0" lIns="0" bIns="0" rIns="0">
            <a:spAutoFit/>
          </a:bodyPr>
          <a:lstStyle/>
          <a:p>
            <a:pPr algn="ctr">
              <a:lnSpc>
                <a:spcPts val="1483"/>
              </a:lnSpc>
            </a:pPr>
            <a:r>
              <a:rPr lang="en-US" sz="1059">
                <a:solidFill>
                  <a:srgbClr val="FFFFFF"/>
                </a:solidFill>
                <a:latin typeface="Montserrat"/>
                <a:ea typeface="Montserrat"/>
                <a:cs typeface="Montserrat"/>
                <a:sym typeface="Montserrat"/>
              </a:rPr>
              <a:t>These </a:t>
            </a:r>
            <a:r>
              <a:rPr lang="en-US" sz="1059" u="sng">
                <a:solidFill>
                  <a:srgbClr val="FFFFFF"/>
                </a:solidFill>
                <a:latin typeface="Montserrat"/>
                <a:ea typeface="Montserrat"/>
                <a:cs typeface="Montserrat"/>
                <a:sym typeface="Montserrat"/>
                <a:hlinkClick r:id="rId15" tooltip="https://consumer.ftc.gov/articles/how-protect-your-phone-hackers#Update"/>
              </a:rPr>
              <a:t>updates</a:t>
            </a:r>
            <a:r>
              <a:rPr lang="en-US" sz="1059">
                <a:solidFill>
                  <a:srgbClr val="FFFFFF"/>
                </a:solidFill>
                <a:latin typeface="Montserrat"/>
                <a:ea typeface="Montserrat"/>
                <a:cs typeface="Montserrat"/>
                <a:sym typeface="Montserrat"/>
              </a:rPr>
              <a:t> could give you critical protection ag</a:t>
            </a:r>
            <a:r>
              <a:rPr lang="en-US" sz="1059">
                <a:solidFill>
                  <a:srgbClr val="FFFFFF"/>
                </a:solidFill>
                <a:latin typeface="Montserrat"/>
                <a:ea typeface="Montserrat"/>
                <a:cs typeface="Montserrat"/>
                <a:sym typeface="Montserrat"/>
              </a:rPr>
              <a:t>ainst security threats.</a:t>
            </a:r>
          </a:p>
        </p:txBody>
      </p:sp>
      <p:sp>
        <p:nvSpPr>
          <p:cNvPr name="TextBox 25" id="25"/>
          <p:cNvSpPr txBox="true"/>
          <p:nvPr/>
        </p:nvSpPr>
        <p:spPr>
          <a:xfrm rot="0">
            <a:off x="13229788" y="6837471"/>
            <a:ext cx="2439758" cy="741667"/>
          </a:xfrm>
          <a:prstGeom prst="rect">
            <a:avLst/>
          </a:prstGeom>
        </p:spPr>
        <p:txBody>
          <a:bodyPr anchor="t" rtlCol="false" tIns="0" lIns="0" bIns="0" rIns="0">
            <a:spAutoFit/>
          </a:bodyPr>
          <a:lstStyle/>
          <a:p>
            <a:pPr algn="ctr">
              <a:lnSpc>
                <a:spcPts val="1483"/>
              </a:lnSpc>
            </a:pPr>
            <a:r>
              <a:rPr lang="en-US" sz="1059" u="sng">
                <a:solidFill>
                  <a:srgbClr val="FFFFFF"/>
                </a:solidFill>
                <a:latin typeface="Montserrat"/>
                <a:ea typeface="Montserrat"/>
                <a:cs typeface="Montserrat"/>
                <a:sym typeface="Montserrat"/>
                <a:hlinkClick r:id="rId16" tooltip="https://consumer.ftc.gov/articles/how-protect-your-data-you-get-rid-your-computer#back%20up"/>
              </a:rPr>
              <a:t>Back up the data on your computer </a:t>
            </a:r>
            <a:r>
              <a:rPr lang="en-US" sz="1059">
                <a:solidFill>
                  <a:srgbClr val="FFFFFF"/>
                </a:solidFill>
                <a:latin typeface="Montserrat"/>
                <a:ea typeface="Montserrat"/>
                <a:cs typeface="Montserrat"/>
                <a:sym typeface="Montserrat"/>
              </a:rPr>
              <a:t>to an external hard drive or in the cloud. </a:t>
            </a:r>
            <a:r>
              <a:rPr lang="en-US" sz="1059" u="sng">
                <a:solidFill>
                  <a:srgbClr val="FFFFFF"/>
                </a:solidFill>
                <a:latin typeface="Montserrat"/>
                <a:ea typeface="Montserrat"/>
                <a:cs typeface="Montserrat"/>
                <a:sym typeface="Montserrat"/>
                <a:hlinkClick r:id="rId17" tooltip="https://consumer.ftc.gov/articles/how-protect-your-phone-hackers#Backup"/>
              </a:rPr>
              <a:t>B</a:t>
            </a:r>
            <a:r>
              <a:rPr lang="en-US" sz="1059" u="sng">
                <a:solidFill>
                  <a:srgbClr val="FFFFFF"/>
                </a:solidFill>
                <a:latin typeface="Montserrat"/>
                <a:ea typeface="Montserrat"/>
                <a:cs typeface="Montserrat"/>
                <a:sym typeface="Montserrat"/>
                <a:hlinkClick r:id="rId18" tooltip="https://consumer.ftc.gov/articles/how-protect-your-phone-hackers#Backup"/>
              </a:rPr>
              <a:t>ack up the data on your phone</a:t>
            </a:r>
            <a:r>
              <a:rPr lang="en-US" sz="1059">
                <a:solidFill>
                  <a:srgbClr val="FFFFFF"/>
                </a:solidFill>
                <a:latin typeface="Montserrat"/>
                <a:ea typeface="Montserrat"/>
                <a:cs typeface="Montserrat"/>
                <a:sym typeface="Montserrat"/>
              </a:rPr>
              <a:t>, too.</a:t>
            </a:r>
          </a:p>
        </p:txBody>
      </p:sp>
      <p:sp>
        <p:nvSpPr>
          <p:cNvPr name="TextBox 26" id="26"/>
          <p:cNvSpPr txBox="true"/>
          <p:nvPr/>
        </p:nvSpPr>
        <p:spPr>
          <a:xfrm rot="0">
            <a:off x="2619518" y="5861923"/>
            <a:ext cx="3042019" cy="1014893"/>
          </a:xfrm>
          <a:prstGeom prst="rect">
            <a:avLst/>
          </a:prstGeom>
        </p:spPr>
        <p:txBody>
          <a:bodyPr anchor="t" rtlCol="false" tIns="0" lIns="0" bIns="0" rIns="0">
            <a:spAutoFit/>
          </a:bodyPr>
          <a:lstStyle/>
          <a:p>
            <a:pPr algn="ctr">
              <a:lnSpc>
                <a:spcPts val="2708"/>
              </a:lnSpc>
            </a:pPr>
            <a:r>
              <a:rPr lang="en-US" b="true" sz="1934">
                <a:solidFill>
                  <a:srgbClr val="010F1F"/>
                </a:solidFill>
                <a:latin typeface="Montserrat Bold"/>
                <a:ea typeface="Montserrat Bold"/>
                <a:cs typeface="Montserrat Bold"/>
                <a:sym typeface="Montserrat Bold"/>
              </a:rPr>
              <a:t>Protect your computer by using security software</a:t>
            </a:r>
          </a:p>
        </p:txBody>
      </p:sp>
      <p:sp>
        <p:nvSpPr>
          <p:cNvPr name="TextBox 27" id="27"/>
          <p:cNvSpPr txBox="true"/>
          <p:nvPr/>
        </p:nvSpPr>
        <p:spPr>
          <a:xfrm rot="0">
            <a:off x="9489293" y="5816000"/>
            <a:ext cx="2961403" cy="1014893"/>
          </a:xfrm>
          <a:prstGeom prst="rect">
            <a:avLst/>
          </a:prstGeom>
        </p:spPr>
        <p:txBody>
          <a:bodyPr anchor="t" rtlCol="false" tIns="0" lIns="0" bIns="0" rIns="0">
            <a:spAutoFit/>
          </a:bodyPr>
          <a:lstStyle/>
          <a:p>
            <a:pPr algn="ctr">
              <a:lnSpc>
                <a:spcPts val="2708"/>
              </a:lnSpc>
            </a:pPr>
            <a:r>
              <a:rPr lang="en-US" b="true" sz="1934">
                <a:solidFill>
                  <a:srgbClr val="010F1F"/>
                </a:solidFill>
                <a:latin typeface="Montserrat Bold"/>
                <a:ea typeface="Montserrat Bold"/>
                <a:cs typeface="Montserrat Bold"/>
                <a:sym typeface="Montserrat Bold"/>
              </a:rPr>
              <a:t> Protect your accounts by using multi-factor authentication</a:t>
            </a:r>
          </a:p>
        </p:txBody>
      </p:sp>
      <p:sp>
        <p:nvSpPr>
          <p:cNvPr name="TextBox 28" id="28"/>
          <p:cNvSpPr txBox="true"/>
          <p:nvPr/>
        </p:nvSpPr>
        <p:spPr>
          <a:xfrm rot="0">
            <a:off x="5818119" y="5816000"/>
            <a:ext cx="3186399" cy="1014893"/>
          </a:xfrm>
          <a:prstGeom prst="rect">
            <a:avLst/>
          </a:prstGeom>
        </p:spPr>
        <p:txBody>
          <a:bodyPr anchor="t" rtlCol="false" tIns="0" lIns="0" bIns="0" rIns="0">
            <a:spAutoFit/>
          </a:bodyPr>
          <a:lstStyle/>
          <a:p>
            <a:pPr algn="ctr">
              <a:lnSpc>
                <a:spcPts val="2708"/>
              </a:lnSpc>
            </a:pPr>
            <a:r>
              <a:rPr lang="en-US" b="true" sz="1934">
                <a:solidFill>
                  <a:srgbClr val="FFFFFF"/>
                </a:solidFill>
                <a:latin typeface="Montserrat Bold"/>
                <a:ea typeface="Montserrat Bold"/>
                <a:cs typeface="Montserrat Bold"/>
                <a:sym typeface="Montserrat Bold"/>
              </a:rPr>
              <a:t> Protect your cell phone by setting software to update automatically</a:t>
            </a:r>
          </a:p>
        </p:txBody>
      </p:sp>
      <p:sp>
        <p:nvSpPr>
          <p:cNvPr name="TextBox 29" id="29"/>
          <p:cNvSpPr txBox="true"/>
          <p:nvPr/>
        </p:nvSpPr>
        <p:spPr>
          <a:xfrm rot="0">
            <a:off x="12929325" y="5861923"/>
            <a:ext cx="3040685" cy="676093"/>
          </a:xfrm>
          <a:prstGeom prst="rect">
            <a:avLst/>
          </a:prstGeom>
        </p:spPr>
        <p:txBody>
          <a:bodyPr anchor="t" rtlCol="false" tIns="0" lIns="0" bIns="0" rIns="0">
            <a:spAutoFit/>
          </a:bodyPr>
          <a:lstStyle/>
          <a:p>
            <a:pPr algn="ctr">
              <a:lnSpc>
                <a:spcPts val="2708"/>
              </a:lnSpc>
            </a:pPr>
            <a:r>
              <a:rPr lang="en-US" b="true" sz="1934">
                <a:solidFill>
                  <a:srgbClr val="FFFFFF"/>
                </a:solidFill>
                <a:latin typeface="Montserrat Bold"/>
                <a:ea typeface="Montserrat Bold"/>
                <a:cs typeface="Montserrat Bold"/>
                <a:sym typeface="Montserrat Bold"/>
              </a:rPr>
              <a:t>Protect your data by backing it up</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sp>
        <p:nvSpPr>
          <p:cNvPr name="TextBox 3" id="3"/>
          <p:cNvSpPr txBox="true"/>
          <p:nvPr/>
        </p:nvSpPr>
        <p:spPr>
          <a:xfrm rot="0">
            <a:off x="2437510" y="547294"/>
            <a:ext cx="13412980" cy="2971206"/>
          </a:xfrm>
          <a:prstGeom prst="rect">
            <a:avLst/>
          </a:prstGeom>
        </p:spPr>
        <p:txBody>
          <a:bodyPr anchor="t" rtlCol="false" tIns="0" lIns="0" bIns="0" rIns="0">
            <a:spAutoFit/>
          </a:bodyPr>
          <a:lstStyle/>
          <a:p>
            <a:pPr algn="ctr">
              <a:lnSpc>
                <a:spcPts val="5914"/>
              </a:lnSpc>
            </a:pPr>
            <a:r>
              <a:rPr lang="en-US" b="true" sz="4224">
                <a:solidFill>
                  <a:srgbClr val="FFFFFF"/>
                </a:solidFill>
                <a:latin typeface="Montserrat Bold"/>
                <a:ea typeface="Montserrat Bold"/>
                <a:cs typeface="Montserrat Bold"/>
                <a:sym typeface="Montserrat Bold"/>
              </a:rPr>
              <a:t>REAL-WORLD EXAMPLE OF A PHISHING EMAIL:</a:t>
            </a:r>
          </a:p>
          <a:p>
            <a:pPr algn="ctr">
              <a:lnSpc>
                <a:spcPts val="5914"/>
              </a:lnSpc>
            </a:pPr>
          </a:p>
          <a:p>
            <a:pPr algn="ctr">
              <a:lnSpc>
                <a:spcPts val="5914"/>
              </a:lnSpc>
            </a:pPr>
          </a:p>
          <a:p>
            <a:pPr algn="ctr">
              <a:lnSpc>
                <a:spcPts val="5914"/>
              </a:lnSpc>
            </a:pPr>
          </a:p>
        </p:txBody>
      </p:sp>
      <p:sp>
        <p:nvSpPr>
          <p:cNvPr name="Freeform 4" id="4"/>
          <p:cNvSpPr/>
          <p:nvPr/>
        </p:nvSpPr>
        <p:spPr>
          <a:xfrm flipH="false" flipV="false" rot="-10800000">
            <a:off x="-116335" y="-82396"/>
            <a:ext cx="4697437" cy="4913254"/>
          </a:xfrm>
          <a:custGeom>
            <a:avLst/>
            <a:gdLst/>
            <a:ahLst/>
            <a:cxnLst/>
            <a:rect r="r" b="b" t="t" l="l"/>
            <a:pathLst>
              <a:path h="4913254" w="4697437">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34432" y="1444087"/>
            <a:ext cx="7031176" cy="8257393"/>
          </a:xfrm>
          <a:custGeom>
            <a:avLst/>
            <a:gdLst/>
            <a:ahLst/>
            <a:cxnLst/>
            <a:rect r="r" b="b" t="t" l="l"/>
            <a:pathLst>
              <a:path h="8257393" w="7031176">
                <a:moveTo>
                  <a:pt x="0" y="0"/>
                </a:moveTo>
                <a:lnTo>
                  <a:pt x="7031177" y="0"/>
                </a:lnTo>
                <a:lnTo>
                  <a:pt x="7031177" y="8257393"/>
                </a:lnTo>
                <a:lnTo>
                  <a:pt x="0" y="8257393"/>
                </a:lnTo>
                <a:lnTo>
                  <a:pt x="0" y="0"/>
                </a:lnTo>
                <a:close/>
              </a:path>
            </a:pathLst>
          </a:custGeom>
          <a:blipFill>
            <a:blip r:embed="rId5"/>
            <a:stretch>
              <a:fillRect l="-54390" t="0" r="-54390" b="0"/>
            </a:stretch>
          </a:blipFill>
        </p:spPr>
      </p:sp>
      <p:sp>
        <p:nvSpPr>
          <p:cNvPr name="TextBox 6" id="6"/>
          <p:cNvSpPr txBox="true"/>
          <p:nvPr/>
        </p:nvSpPr>
        <p:spPr>
          <a:xfrm rot="0">
            <a:off x="9144000" y="2037660"/>
            <a:ext cx="8276935" cy="1098114"/>
          </a:xfrm>
          <a:prstGeom prst="rect">
            <a:avLst/>
          </a:prstGeom>
        </p:spPr>
        <p:txBody>
          <a:bodyPr anchor="t" rtlCol="false" tIns="0" lIns="0" bIns="0" rIns="0">
            <a:spAutoFit/>
          </a:bodyPr>
          <a:lstStyle/>
          <a:p>
            <a:pPr algn="ctr">
              <a:lnSpc>
                <a:spcPts val="2999"/>
              </a:lnSpc>
            </a:pPr>
            <a:r>
              <a:rPr lang="en-US" sz="2142">
                <a:solidFill>
                  <a:srgbClr val="FFFFFF"/>
                </a:solidFill>
                <a:latin typeface="Canva Sans"/>
                <a:ea typeface="Canva Sans"/>
                <a:cs typeface="Canva Sans"/>
                <a:sym typeface="Canva Sans"/>
              </a:rPr>
              <a:t>Imagine</a:t>
            </a:r>
            <a:r>
              <a:rPr lang="en-US" sz="2142">
                <a:solidFill>
                  <a:srgbClr val="FFFFFF"/>
                </a:solidFill>
                <a:latin typeface="Canva Sans"/>
                <a:ea typeface="Canva Sans"/>
                <a:cs typeface="Canva Sans"/>
                <a:sym typeface="Canva Sans"/>
              </a:rPr>
              <a:t> you saw this in your inbox. At first glance, this email looks real, but it’s not. Scammers who send emails like this one are hoping you won’t notice it’s a fake.</a:t>
            </a:r>
          </a:p>
        </p:txBody>
      </p:sp>
      <p:sp>
        <p:nvSpPr>
          <p:cNvPr name="TextBox 7" id="7"/>
          <p:cNvSpPr txBox="true"/>
          <p:nvPr/>
        </p:nvSpPr>
        <p:spPr>
          <a:xfrm rot="0">
            <a:off x="8982365" y="3480400"/>
            <a:ext cx="8276935" cy="355164"/>
          </a:xfrm>
          <a:prstGeom prst="rect">
            <a:avLst/>
          </a:prstGeom>
        </p:spPr>
        <p:txBody>
          <a:bodyPr anchor="t" rtlCol="false" tIns="0" lIns="0" bIns="0" rIns="0">
            <a:spAutoFit/>
          </a:bodyPr>
          <a:lstStyle/>
          <a:p>
            <a:pPr algn="ctr">
              <a:lnSpc>
                <a:spcPts val="2999"/>
              </a:lnSpc>
            </a:pPr>
            <a:r>
              <a:rPr lang="en-US" sz="2142">
                <a:solidFill>
                  <a:srgbClr val="FFFFFF"/>
                </a:solidFill>
                <a:latin typeface="Playwrite US Trad"/>
                <a:ea typeface="Playwrite US Trad"/>
                <a:cs typeface="Playwrite US Trad"/>
                <a:sym typeface="Playwrite US Trad"/>
              </a:rPr>
              <a:t>Here are signs that this email is a scam</a:t>
            </a:r>
          </a:p>
        </p:txBody>
      </p:sp>
      <p:sp>
        <p:nvSpPr>
          <p:cNvPr name="TextBox 8" id="8"/>
          <p:cNvSpPr txBox="true"/>
          <p:nvPr/>
        </p:nvSpPr>
        <p:spPr>
          <a:xfrm rot="0">
            <a:off x="8206699" y="4356580"/>
            <a:ext cx="9828267" cy="2384782"/>
          </a:xfrm>
          <a:prstGeom prst="rect">
            <a:avLst/>
          </a:prstGeom>
        </p:spPr>
        <p:txBody>
          <a:bodyPr anchor="t" rtlCol="false" tIns="0" lIns="0" bIns="0" rIns="0">
            <a:spAutoFit/>
          </a:bodyPr>
          <a:lstStyle/>
          <a:p>
            <a:pPr algn="ctr" marL="497103" indent="-248551" lvl="1">
              <a:lnSpc>
                <a:spcPts val="3223"/>
              </a:lnSpc>
              <a:buFont typeface="Arial"/>
              <a:buChar char="•"/>
            </a:pPr>
            <a:r>
              <a:rPr lang="en-US" sz="2302">
                <a:solidFill>
                  <a:srgbClr val="FFFFFF"/>
                </a:solidFill>
                <a:latin typeface="Canva Sans"/>
                <a:ea typeface="Canva Sans"/>
                <a:cs typeface="Canva Sans"/>
                <a:sym typeface="Canva Sans"/>
              </a:rPr>
              <a:t>The email</a:t>
            </a:r>
            <a:r>
              <a:rPr lang="en-US" sz="2302">
                <a:solidFill>
                  <a:srgbClr val="FFFFFF"/>
                </a:solidFill>
                <a:latin typeface="Canva Sans"/>
                <a:ea typeface="Canva Sans"/>
                <a:cs typeface="Canva Sans"/>
                <a:sym typeface="Canva Sans"/>
              </a:rPr>
              <a:t> has a generic greeting.</a:t>
            </a:r>
          </a:p>
          <a:p>
            <a:pPr algn="ctr" marL="497103" indent="-248551" lvl="1">
              <a:lnSpc>
                <a:spcPts val="3223"/>
              </a:lnSpc>
              <a:buFont typeface="Arial"/>
              <a:buChar char="•"/>
            </a:pPr>
            <a:r>
              <a:rPr lang="en-US" sz="2302">
                <a:solidFill>
                  <a:srgbClr val="FFFFFF"/>
                </a:solidFill>
                <a:latin typeface="Canva Sans"/>
                <a:ea typeface="Canva Sans"/>
                <a:cs typeface="Canva Sans"/>
                <a:sym typeface="Canva Sans"/>
              </a:rPr>
              <a:t>The email says your account is on hold because of a billing problem.</a:t>
            </a:r>
          </a:p>
          <a:p>
            <a:pPr algn="ctr" marL="497103" indent="-248551" lvl="1">
              <a:lnSpc>
                <a:spcPts val="3223"/>
              </a:lnSpc>
              <a:buFont typeface="Arial"/>
              <a:buChar char="•"/>
            </a:pPr>
            <a:r>
              <a:rPr lang="en-US" sz="2302">
                <a:solidFill>
                  <a:srgbClr val="FFFFFF"/>
                </a:solidFill>
                <a:latin typeface="Canva Sans"/>
                <a:ea typeface="Canva Sans"/>
                <a:cs typeface="Canva Sans"/>
                <a:sym typeface="Canva Sans"/>
              </a:rPr>
              <a:t>The email invites you to click on a link to update your payment details.</a:t>
            </a:r>
          </a:p>
          <a:p>
            <a:pPr algn="ctr">
              <a:lnSpc>
                <a:spcPts val="3223"/>
              </a:lnSpc>
            </a:pPr>
          </a:p>
        </p:txBody>
      </p:sp>
      <p:sp>
        <p:nvSpPr>
          <p:cNvPr name="TextBox 9" id="9"/>
          <p:cNvSpPr txBox="true"/>
          <p:nvPr/>
        </p:nvSpPr>
        <p:spPr>
          <a:xfrm rot="0">
            <a:off x="8415515" y="6808449"/>
            <a:ext cx="9144000" cy="2449851"/>
          </a:xfrm>
          <a:prstGeom prst="rect">
            <a:avLst/>
          </a:prstGeom>
        </p:spPr>
        <p:txBody>
          <a:bodyPr anchor="t" rtlCol="false" tIns="0" lIns="0" bIns="0" rIns="0">
            <a:spAutoFit/>
          </a:bodyPr>
          <a:lstStyle/>
          <a:p>
            <a:pPr algn="ctr">
              <a:lnSpc>
                <a:spcPts val="3313"/>
              </a:lnSpc>
            </a:pPr>
            <a:r>
              <a:rPr lang="en-US" sz="2366">
                <a:solidFill>
                  <a:srgbClr val="FFFFFF"/>
                </a:solidFill>
                <a:latin typeface="Canva Sans"/>
                <a:ea typeface="Canva Sans"/>
                <a:cs typeface="Canva Sans"/>
                <a:sym typeface="Canva Sans"/>
              </a:rPr>
              <a:t>While real companies might communicate</a:t>
            </a:r>
            <a:r>
              <a:rPr lang="en-US" sz="2366">
                <a:solidFill>
                  <a:srgbClr val="FFFFFF"/>
                </a:solidFill>
                <a:latin typeface="Canva Sans"/>
                <a:ea typeface="Canva Sans"/>
                <a:cs typeface="Canva Sans"/>
                <a:sym typeface="Canva Sans"/>
              </a:rPr>
              <a:t> with you by email, legitimate companies won’t email or text with a link to update your payment information. Phishing emails can often have real consequences for people who give scammers their information, including identity theft. And they might harm the reputation of the companies they’re spoofing.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grpSp>
        <p:nvGrpSpPr>
          <p:cNvPr name="Group 3" id="3"/>
          <p:cNvGrpSpPr/>
          <p:nvPr/>
        </p:nvGrpSpPr>
        <p:grpSpPr>
          <a:xfrm rot="0">
            <a:off x="146594"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24706"/>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3111"/>
                </a:lnSpc>
              </a:pPr>
            </a:p>
          </p:txBody>
        </p:sp>
      </p:grpSp>
      <p:sp>
        <p:nvSpPr>
          <p:cNvPr name="Freeform 6" id="6"/>
          <p:cNvSpPr/>
          <p:nvPr/>
        </p:nvSpPr>
        <p:spPr>
          <a:xfrm flipH="false" flipV="false" rot="0">
            <a:off x="13727632" y="5538868"/>
            <a:ext cx="4697437" cy="4913254"/>
          </a:xfrm>
          <a:custGeom>
            <a:avLst/>
            <a:gdLst/>
            <a:ahLst/>
            <a:cxnLst/>
            <a:rect r="r" b="b" t="t" l="l"/>
            <a:pathLst>
              <a:path h="4913254" w="4697437">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028700" y="3395393"/>
            <a:ext cx="2958901" cy="2770583"/>
            <a:chOff x="0" y="0"/>
            <a:chExt cx="544871" cy="510193"/>
          </a:xfrm>
        </p:grpSpPr>
        <p:sp>
          <p:nvSpPr>
            <p:cNvPr name="Freeform 8" id="8"/>
            <p:cNvSpPr/>
            <p:nvPr/>
          </p:nvSpPr>
          <p:spPr>
            <a:xfrm flipH="false" flipV="false" rot="0">
              <a:off x="0" y="0"/>
              <a:ext cx="544871" cy="510193"/>
            </a:xfrm>
            <a:custGeom>
              <a:avLst/>
              <a:gdLst/>
              <a:ahLst/>
              <a:cxnLst/>
              <a:rect r="r" b="b" t="t" l="l"/>
              <a:pathLst>
                <a:path h="510193" w="544871">
                  <a:moveTo>
                    <a:pt x="41864" y="0"/>
                  </a:moveTo>
                  <a:lnTo>
                    <a:pt x="503007" y="0"/>
                  </a:lnTo>
                  <a:cubicBezTo>
                    <a:pt x="514110" y="0"/>
                    <a:pt x="524759" y="4411"/>
                    <a:pt x="532610" y="12262"/>
                  </a:cubicBezTo>
                  <a:cubicBezTo>
                    <a:pt x="540461" y="20113"/>
                    <a:pt x="544871" y="30761"/>
                    <a:pt x="544871" y="41864"/>
                  </a:cubicBezTo>
                  <a:lnTo>
                    <a:pt x="544871" y="468329"/>
                  </a:lnTo>
                  <a:cubicBezTo>
                    <a:pt x="544871" y="479432"/>
                    <a:pt x="540461" y="490081"/>
                    <a:pt x="532610" y="497931"/>
                  </a:cubicBezTo>
                  <a:cubicBezTo>
                    <a:pt x="524759" y="505782"/>
                    <a:pt x="514110" y="510193"/>
                    <a:pt x="503007" y="510193"/>
                  </a:cubicBezTo>
                  <a:lnTo>
                    <a:pt x="41864" y="510193"/>
                  </a:lnTo>
                  <a:cubicBezTo>
                    <a:pt x="30761" y="510193"/>
                    <a:pt x="20113" y="505782"/>
                    <a:pt x="12262" y="497931"/>
                  </a:cubicBezTo>
                  <a:cubicBezTo>
                    <a:pt x="4411" y="490081"/>
                    <a:pt x="0" y="479432"/>
                    <a:pt x="0" y="468329"/>
                  </a:cubicBezTo>
                  <a:lnTo>
                    <a:pt x="0" y="41864"/>
                  </a:lnTo>
                  <a:cubicBezTo>
                    <a:pt x="0" y="30761"/>
                    <a:pt x="4411" y="20113"/>
                    <a:pt x="12262" y="12262"/>
                  </a:cubicBezTo>
                  <a:cubicBezTo>
                    <a:pt x="20113" y="4411"/>
                    <a:pt x="30761" y="0"/>
                    <a:pt x="41864" y="0"/>
                  </a:cubicBezTo>
                  <a:close/>
                </a:path>
              </a:pathLst>
            </a:custGeom>
            <a:blipFill>
              <a:blip r:embed="rId5"/>
              <a:stretch>
                <a:fillRect l="-33603" t="0" r="-33603" b="0"/>
              </a:stretch>
            </a:blipFill>
          </p:spPr>
        </p:sp>
      </p:grpSp>
      <p:grpSp>
        <p:nvGrpSpPr>
          <p:cNvPr name="Group 9" id="9"/>
          <p:cNvGrpSpPr/>
          <p:nvPr/>
        </p:nvGrpSpPr>
        <p:grpSpPr>
          <a:xfrm rot="0">
            <a:off x="7664550" y="3395393"/>
            <a:ext cx="2958901" cy="2770583"/>
            <a:chOff x="0" y="0"/>
            <a:chExt cx="544871" cy="510193"/>
          </a:xfrm>
        </p:grpSpPr>
        <p:sp>
          <p:nvSpPr>
            <p:cNvPr name="Freeform 10" id="10"/>
            <p:cNvSpPr/>
            <p:nvPr/>
          </p:nvSpPr>
          <p:spPr>
            <a:xfrm flipH="false" flipV="false" rot="0">
              <a:off x="0" y="0"/>
              <a:ext cx="544871" cy="510193"/>
            </a:xfrm>
            <a:custGeom>
              <a:avLst/>
              <a:gdLst/>
              <a:ahLst/>
              <a:cxnLst/>
              <a:rect r="r" b="b" t="t" l="l"/>
              <a:pathLst>
                <a:path h="510193" w="544871">
                  <a:moveTo>
                    <a:pt x="41864" y="0"/>
                  </a:moveTo>
                  <a:lnTo>
                    <a:pt x="503007" y="0"/>
                  </a:lnTo>
                  <a:cubicBezTo>
                    <a:pt x="514110" y="0"/>
                    <a:pt x="524759" y="4411"/>
                    <a:pt x="532610" y="12262"/>
                  </a:cubicBezTo>
                  <a:cubicBezTo>
                    <a:pt x="540461" y="20113"/>
                    <a:pt x="544871" y="30761"/>
                    <a:pt x="544871" y="41864"/>
                  </a:cubicBezTo>
                  <a:lnTo>
                    <a:pt x="544871" y="468329"/>
                  </a:lnTo>
                  <a:cubicBezTo>
                    <a:pt x="544871" y="479432"/>
                    <a:pt x="540461" y="490081"/>
                    <a:pt x="532610" y="497931"/>
                  </a:cubicBezTo>
                  <a:cubicBezTo>
                    <a:pt x="524759" y="505782"/>
                    <a:pt x="514110" y="510193"/>
                    <a:pt x="503007" y="510193"/>
                  </a:cubicBezTo>
                  <a:lnTo>
                    <a:pt x="41864" y="510193"/>
                  </a:lnTo>
                  <a:cubicBezTo>
                    <a:pt x="30761" y="510193"/>
                    <a:pt x="20113" y="505782"/>
                    <a:pt x="12262" y="497931"/>
                  </a:cubicBezTo>
                  <a:cubicBezTo>
                    <a:pt x="4411" y="490081"/>
                    <a:pt x="0" y="479432"/>
                    <a:pt x="0" y="468329"/>
                  </a:cubicBezTo>
                  <a:lnTo>
                    <a:pt x="0" y="41864"/>
                  </a:lnTo>
                  <a:cubicBezTo>
                    <a:pt x="0" y="30761"/>
                    <a:pt x="4411" y="20113"/>
                    <a:pt x="12262" y="12262"/>
                  </a:cubicBezTo>
                  <a:cubicBezTo>
                    <a:pt x="20113" y="4411"/>
                    <a:pt x="30761" y="0"/>
                    <a:pt x="41864" y="0"/>
                  </a:cubicBezTo>
                  <a:close/>
                </a:path>
              </a:pathLst>
            </a:custGeom>
            <a:blipFill>
              <a:blip r:embed="rId6"/>
              <a:stretch>
                <a:fillRect l="0" t="-31271" r="0" b="-31271"/>
              </a:stretch>
            </a:blipFill>
          </p:spPr>
        </p:sp>
      </p:grpSp>
      <p:grpSp>
        <p:nvGrpSpPr>
          <p:cNvPr name="Group 11" id="11"/>
          <p:cNvGrpSpPr/>
          <p:nvPr/>
        </p:nvGrpSpPr>
        <p:grpSpPr>
          <a:xfrm rot="0">
            <a:off x="4348115" y="3395393"/>
            <a:ext cx="2958901" cy="2770583"/>
            <a:chOff x="0" y="0"/>
            <a:chExt cx="544871" cy="510193"/>
          </a:xfrm>
        </p:grpSpPr>
        <p:sp>
          <p:nvSpPr>
            <p:cNvPr name="Freeform 12" id="12"/>
            <p:cNvSpPr/>
            <p:nvPr/>
          </p:nvSpPr>
          <p:spPr>
            <a:xfrm flipH="false" flipV="false" rot="0">
              <a:off x="0" y="0"/>
              <a:ext cx="544871" cy="510193"/>
            </a:xfrm>
            <a:custGeom>
              <a:avLst/>
              <a:gdLst/>
              <a:ahLst/>
              <a:cxnLst/>
              <a:rect r="r" b="b" t="t" l="l"/>
              <a:pathLst>
                <a:path h="510193" w="544871">
                  <a:moveTo>
                    <a:pt x="41864" y="0"/>
                  </a:moveTo>
                  <a:lnTo>
                    <a:pt x="503007" y="0"/>
                  </a:lnTo>
                  <a:cubicBezTo>
                    <a:pt x="514110" y="0"/>
                    <a:pt x="524759" y="4411"/>
                    <a:pt x="532610" y="12262"/>
                  </a:cubicBezTo>
                  <a:cubicBezTo>
                    <a:pt x="540461" y="20113"/>
                    <a:pt x="544871" y="30761"/>
                    <a:pt x="544871" y="41864"/>
                  </a:cubicBezTo>
                  <a:lnTo>
                    <a:pt x="544871" y="468329"/>
                  </a:lnTo>
                  <a:cubicBezTo>
                    <a:pt x="544871" y="479432"/>
                    <a:pt x="540461" y="490081"/>
                    <a:pt x="532610" y="497931"/>
                  </a:cubicBezTo>
                  <a:cubicBezTo>
                    <a:pt x="524759" y="505782"/>
                    <a:pt x="514110" y="510193"/>
                    <a:pt x="503007" y="510193"/>
                  </a:cubicBezTo>
                  <a:lnTo>
                    <a:pt x="41864" y="510193"/>
                  </a:lnTo>
                  <a:cubicBezTo>
                    <a:pt x="30761" y="510193"/>
                    <a:pt x="20113" y="505782"/>
                    <a:pt x="12262" y="497931"/>
                  </a:cubicBezTo>
                  <a:cubicBezTo>
                    <a:pt x="4411" y="490081"/>
                    <a:pt x="0" y="479432"/>
                    <a:pt x="0" y="468329"/>
                  </a:cubicBezTo>
                  <a:lnTo>
                    <a:pt x="0" y="41864"/>
                  </a:lnTo>
                  <a:cubicBezTo>
                    <a:pt x="0" y="30761"/>
                    <a:pt x="4411" y="20113"/>
                    <a:pt x="12262" y="12262"/>
                  </a:cubicBezTo>
                  <a:cubicBezTo>
                    <a:pt x="20113" y="4411"/>
                    <a:pt x="30761" y="0"/>
                    <a:pt x="41864" y="0"/>
                  </a:cubicBezTo>
                  <a:close/>
                </a:path>
              </a:pathLst>
            </a:custGeom>
            <a:blipFill>
              <a:blip r:embed="rId7"/>
              <a:stretch>
                <a:fillRect l="-20354" t="0" r="-20354" b="0"/>
              </a:stretch>
            </a:blipFill>
          </p:spPr>
        </p:sp>
      </p:grpSp>
      <p:grpSp>
        <p:nvGrpSpPr>
          <p:cNvPr name="Group 13" id="13"/>
          <p:cNvGrpSpPr/>
          <p:nvPr/>
        </p:nvGrpSpPr>
        <p:grpSpPr>
          <a:xfrm rot="0">
            <a:off x="10983965" y="3395393"/>
            <a:ext cx="2958901" cy="2770583"/>
            <a:chOff x="0" y="0"/>
            <a:chExt cx="544871" cy="510193"/>
          </a:xfrm>
        </p:grpSpPr>
        <p:sp>
          <p:nvSpPr>
            <p:cNvPr name="Freeform 14" id="14"/>
            <p:cNvSpPr/>
            <p:nvPr/>
          </p:nvSpPr>
          <p:spPr>
            <a:xfrm flipH="false" flipV="false" rot="0">
              <a:off x="0" y="0"/>
              <a:ext cx="544871" cy="510193"/>
            </a:xfrm>
            <a:custGeom>
              <a:avLst/>
              <a:gdLst/>
              <a:ahLst/>
              <a:cxnLst/>
              <a:rect r="r" b="b" t="t" l="l"/>
              <a:pathLst>
                <a:path h="510193" w="544871">
                  <a:moveTo>
                    <a:pt x="41864" y="0"/>
                  </a:moveTo>
                  <a:lnTo>
                    <a:pt x="503007" y="0"/>
                  </a:lnTo>
                  <a:cubicBezTo>
                    <a:pt x="514110" y="0"/>
                    <a:pt x="524759" y="4411"/>
                    <a:pt x="532610" y="12262"/>
                  </a:cubicBezTo>
                  <a:cubicBezTo>
                    <a:pt x="540461" y="20113"/>
                    <a:pt x="544871" y="30761"/>
                    <a:pt x="544871" y="41864"/>
                  </a:cubicBezTo>
                  <a:lnTo>
                    <a:pt x="544871" y="468329"/>
                  </a:lnTo>
                  <a:cubicBezTo>
                    <a:pt x="544871" y="479432"/>
                    <a:pt x="540461" y="490081"/>
                    <a:pt x="532610" y="497931"/>
                  </a:cubicBezTo>
                  <a:cubicBezTo>
                    <a:pt x="524759" y="505782"/>
                    <a:pt x="514110" y="510193"/>
                    <a:pt x="503007" y="510193"/>
                  </a:cubicBezTo>
                  <a:lnTo>
                    <a:pt x="41864" y="510193"/>
                  </a:lnTo>
                  <a:cubicBezTo>
                    <a:pt x="30761" y="510193"/>
                    <a:pt x="20113" y="505782"/>
                    <a:pt x="12262" y="497931"/>
                  </a:cubicBezTo>
                  <a:cubicBezTo>
                    <a:pt x="4411" y="490081"/>
                    <a:pt x="0" y="479432"/>
                    <a:pt x="0" y="468329"/>
                  </a:cubicBezTo>
                  <a:lnTo>
                    <a:pt x="0" y="41864"/>
                  </a:lnTo>
                  <a:cubicBezTo>
                    <a:pt x="0" y="30761"/>
                    <a:pt x="4411" y="20113"/>
                    <a:pt x="12262" y="12262"/>
                  </a:cubicBezTo>
                  <a:cubicBezTo>
                    <a:pt x="20113" y="4411"/>
                    <a:pt x="30761" y="0"/>
                    <a:pt x="41864" y="0"/>
                  </a:cubicBezTo>
                  <a:close/>
                </a:path>
              </a:pathLst>
            </a:custGeom>
            <a:blipFill>
              <a:blip r:embed="rId8"/>
              <a:stretch>
                <a:fillRect l="0" t="-7601" r="0" b="-7601"/>
              </a:stretch>
            </a:blipFill>
          </p:spPr>
        </p:sp>
      </p:grpSp>
      <p:grpSp>
        <p:nvGrpSpPr>
          <p:cNvPr name="Group 15" id="15"/>
          <p:cNvGrpSpPr/>
          <p:nvPr/>
        </p:nvGrpSpPr>
        <p:grpSpPr>
          <a:xfrm rot="0">
            <a:off x="14304815" y="3201304"/>
            <a:ext cx="2958901" cy="2770583"/>
            <a:chOff x="0" y="0"/>
            <a:chExt cx="544871" cy="510193"/>
          </a:xfrm>
        </p:grpSpPr>
        <p:sp>
          <p:nvSpPr>
            <p:cNvPr name="Freeform 16" id="16"/>
            <p:cNvSpPr/>
            <p:nvPr/>
          </p:nvSpPr>
          <p:spPr>
            <a:xfrm flipH="false" flipV="false" rot="0">
              <a:off x="0" y="0"/>
              <a:ext cx="544871" cy="510193"/>
            </a:xfrm>
            <a:custGeom>
              <a:avLst/>
              <a:gdLst/>
              <a:ahLst/>
              <a:cxnLst/>
              <a:rect r="r" b="b" t="t" l="l"/>
              <a:pathLst>
                <a:path h="510193" w="544871">
                  <a:moveTo>
                    <a:pt x="41864" y="0"/>
                  </a:moveTo>
                  <a:lnTo>
                    <a:pt x="503007" y="0"/>
                  </a:lnTo>
                  <a:cubicBezTo>
                    <a:pt x="514110" y="0"/>
                    <a:pt x="524759" y="4411"/>
                    <a:pt x="532610" y="12262"/>
                  </a:cubicBezTo>
                  <a:cubicBezTo>
                    <a:pt x="540461" y="20113"/>
                    <a:pt x="544871" y="30761"/>
                    <a:pt x="544871" y="41864"/>
                  </a:cubicBezTo>
                  <a:lnTo>
                    <a:pt x="544871" y="468329"/>
                  </a:lnTo>
                  <a:cubicBezTo>
                    <a:pt x="544871" y="479432"/>
                    <a:pt x="540461" y="490081"/>
                    <a:pt x="532610" y="497931"/>
                  </a:cubicBezTo>
                  <a:cubicBezTo>
                    <a:pt x="524759" y="505782"/>
                    <a:pt x="514110" y="510193"/>
                    <a:pt x="503007" y="510193"/>
                  </a:cubicBezTo>
                  <a:lnTo>
                    <a:pt x="41864" y="510193"/>
                  </a:lnTo>
                  <a:cubicBezTo>
                    <a:pt x="30761" y="510193"/>
                    <a:pt x="20113" y="505782"/>
                    <a:pt x="12262" y="497931"/>
                  </a:cubicBezTo>
                  <a:cubicBezTo>
                    <a:pt x="4411" y="490081"/>
                    <a:pt x="0" y="479432"/>
                    <a:pt x="0" y="468329"/>
                  </a:cubicBezTo>
                  <a:lnTo>
                    <a:pt x="0" y="41864"/>
                  </a:lnTo>
                  <a:cubicBezTo>
                    <a:pt x="0" y="30761"/>
                    <a:pt x="4411" y="20113"/>
                    <a:pt x="12262" y="12262"/>
                  </a:cubicBezTo>
                  <a:cubicBezTo>
                    <a:pt x="20113" y="4411"/>
                    <a:pt x="30761" y="0"/>
                    <a:pt x="41864" y="0"/>
                  </a:cubicBezTo>
                  <a:close/>
                </a:path>
              </a:pathLst>
            </a:custGeom>
            <a:blipFill>
              <a:blip r:embed="rId9"/>
              <a:stretch>
                <a:fillRect l="-269" t="0" r="-269" b="0"/>
              </a:stretch>
            </a:blipFill>
          </p:spPr>
        </p:sp>
      </p:grpSp>
      <p:grpSp>
        <p:nvGrpSpPr>
          <p:cNvPr name="Group 17" id="17"/>
          <p:cNvGrpSpPr/>
          <p:nvPr/>
        </p:nvGrpSpPr>
        <p:grpSpPr>
          <a:xfrm rot="0">
            <a:off x="1028700" y="5971887"/>
            <a:ext cx="2958901" cy="3286413"/>
            <a:chOff x="0" y="0"/>
            <a:chExt cx="926281" cy="1028809"/>
          </a:xfrm>
        </p:grpSpPr>
        <p:sp>
          <p:nvSpPr>
            <p:cNvPr name="Freeform 18" id="18"/>
            <p:cNvSpPr/>
            <p:nvPr/>
          </p:nvSpPr>
          <p:spPr>
            <a:xfrm flipH="false" flipV="false" rot="0">
              <a:off x="0" y="0"/>
              <a:ext cx="926281" cy="1028809"/>
            </a:xfrm>
            <a:custGeom>
              <a:avLst/>
              <a:gdLst/>
              <a:ahLst/>
              <a:cxnLst/>
              <a:rect r="r" b="b" t="t" l="l"/>
              <a:pathLst>
                <a:path h="1028809" w="926281">
                  <a:moveTo>
                    <a:pt x="41864" y="0"/>
                  </a:moveTo>
                  <a:lnTo>
                    <a:pt x="884417" y="0"/>
                  </a:lnTo>
                  <a:cubicBezTo>
                    <a:pt x="895520" y="0"/>
                    <a:pt x="906168" y="4411"/>
                    <a:pt x="914019" y="12262"/>
                  </a:cubicBezTo>
                  <a:cubicBezTo>
                    <a:pt x="921870" y="20113"/>
                    <a:pt x="926281" y="30761"/>
                    <a:pt x="926281" y="41864"/>
                  </a:cubicBezTo>
                  <a:lnTo>
                    <a:pt x="926281" y="986945"/>
                  </a:lnTo>
                  <a:cubicBezTo>
                    <a:pt x="926281" y="998048"/>
                    <a:pt x="921870" y="1008696"/>
                    <a:pt x="914019" y="1016547"/>
                  </a:cubicBezTo>
                  <a:cubicBezTo>
                    <a:pt x="906168" y="1024398"/>
                    <a:pt x="895520" y="1028809"/>
                    <a:pt x="884417" y="1028809"/>
                  </a:cubicBezTo>
                  <a:lnTo>
                    <a:pt x="41864" y="1028809"/>
                  </a:lnTo>
                  <a:cubicBezTo>
                    <a:pt x="30761" y="1028809"/>
                    <a:pt x="20113" y="1024398"/>
                    <a:pt x="12262" y="1016547"/>
                  </a:cubicBezTo>
                  <a:cubicBezTo>
                    <a:pt x="4411" y="1008696"/>
                    <a:pt x="0" y="998048"/>
                    <a:pt x="0" y="986945"/>
                  </a:cubicBezTo>
                  <a:lnTo>
                    <a:pt x="0" y="41864"/>
                  </a:lnTo>
                  <a:cubicBezTo>
                    <a:pt x="0" y="30761"/>
                    <a:pt x="4411" y="20113"/>
                    <a:pt x="12262" y="12262"/>
                  </a:cubicBezTo>
                  <a:cubicBezTo>
                    <a:pt x="20113" y="4411"/>
                    <a:pt x="30761" y="0"/>
                    <a:pt x="41864" y="0"/>
                  </a:cubicBezTo>
                  <a:close/>
                </a:path>
              </a:pathLst>
            </a:custGeom>
            <a:solidFill>
              <a:srgbClr val="48699F"/>
            </a:solidFill>
          </p:spPr>
        </p:sp>
        <p:sp>
          <p:nvSpPr>
            <p:cNvPr name="TextBox 19" id="19"/>
            <p:cNvSpPr txBox="true"/>
            <p:nvPr/>
          </p:nvSpPr>
          <p:spPr>
            <a:xfrm>
              <a:off x="0" y="-38100"/>
              <a:ext cx="926281" cy="1066909"/>
            </a:xfrm>
            <a:prstGeom prst="rect">
              <a:avLst/>
            </a:prstGeom>
          </p:spPr>
          <p:txBody>
            <a:bodyPr anchor="ctr" rtlCol="false" tIns="0" lIns="0" bIns="0" rIns="0"/>
            <a:lstStyle/>
            <a:p>
              <a:pPr algn="ctr">
                <a:lnSpc>
                  <a:spcPts val="3111"/>
                </a:lnSpc>
              </a:pPr>
            </a:p>
          </p:txBody>
        </p:sp>
      </p:grpSp>
      <p:grpSp>
        <p:nvGrpSpPr>
          <p:cNvPr name="Group 20" id="20"/>
          <p:cNvGrpSpPr/>
          <p:nvPr/>
        </p:nvGrpSpPr>
        <p:grpSpPr>
          <a:xfrm rot="0">
            <a:off x="7688016" y="6104654"/>
            <a:ext cx="2958901" cy="3286413"/>
            <a:chOff x="0" y="0"/>
            <a:chExt cx="926281" cy="1028809"/>
          </a:xfrm>
        </p:grpSpPr>
        <p:sp>
          <p:nvSpPr>
            <p:cNvPr name="Freeform 21" id="21"/>
            <p:cNvSpPr/>
            <p:nvPr/>
          </p:nvSpPr>
          <p:spPr>
            <a:xfrm flipH="false" flipV="false" rot="0">
              <a:off x="0" y="0"/>
              <a:ext cx="926281" cy="1028809"/>
            </a:xfrm>
            <a:custGeom>
              <a:avLst/>
              <a:gdLst/>
              <a:ahLst/>
              <a:cxnLst/>
              <a:rect r="r" b="b" t="t" l="l"/>
              <a:pathLst>
                <a:path h="1028809" w="926281">
                  <a:moveTo>
                    <a:pt x="41864" y="0"/>
                  </a:moveTo>
                  <a:lnTo>
                    <a:pt x="884417" y="0"/>
                  </a:lnTo>
                  <a:cubicBezTo>
                    <a:pt x="895520" y="0"/>
                    <a:pt x="906168" y="4411"/>
                    <a:pt x="914019" y="12262"/>
                  </a:cubicBezTo>
                  <a:cubicBezTo>
                    <a:pt x="921870" y="20113"/>
                    <a:pt x="926281" y="30761"/>
                    <a:pt x="926281" y="41864"/>
                  </a:cubicBezTo>
                  <a:lnTo>
                    <a:pt x="926281" y="986945"/>
                  </a:lnTo>
                  <a:cubicBezTo>
                    <a:pt x="926281" y="998048"/>
                    <a:pt x="921870" y="1008696"/>
                    <a:pt x="914019" y="1016547"/>
                  </a:cubicBezTo>
                  <a:cubicBezTo>
                    <a:pt x="906168" y="1024398"/>
                    <a:pt x="895520" y="1028809"/>
                    <a:pt x="884417" y="1028809"/>
                  </a:cubicBezTo>
                  <a:lnTo>
                    <a:pt x="41864" y="1028809"/>
                  </a:lnTo>
                  <a:cubicBezTo>
                    <a:pt x="30761" y="1028809"/>
                    <a:pt x="20113" y="1024398"/>
                    <a:pt x="12262" y="1016547"/>
                  </a:cubicBezTo>
                  <a:cubicBezTo>
                    <a:pt x="4411" y="1008696"/>
                    <a:pt x="0" y="998048"/>
                    <a:pt x="0" y="986945"/>
                  </a:cubicBezTo>
                  <a:lnTo>
                    <a:pt x="0" y="41864"/>
                  </a:lnTo>
                  <a:cubicBezTo>
                    <a:pt x="0" y="30761"/>
                    <a:pt x="4411" y="20113"/>
                    <a:pt x="12262" y="12262"/>
                  </a:cubicBezTo>
                  <a:cubicBezTo>
                    <a:pt x="20113" y="4411"/>
                    <a:pt x="30761" y="0"/>
                    <a:pt x="41864" y="0"/>
                  </a:cubicBezTo>
                  <a:close/>
                </a:path>
              </a:pathLst>
            </a:custGeom>
            <a:solidFill>
              <a:srgbClr val="48699F"/>
            </a:solidFill>
          </p:spPr>
        </p:sp>
        <p:sp>
          <p:nvSpPr>
            <p:cNvPr name="TextBox 22" id="22"/>
            <p:cNvSpPr txBox="true"/>
            <p:nvPr/>
          </p:nvSpPr>
          <p:spPr>
            <a:xfrm>
              <a:off x="0" y="-38100"/>
              <a:ext cx="926281" cy="1066909"/>
            </a:xfrm>
            <a:prstGeom prst="rect">
              <a:avLst/>
            </a:prstGeom>
          </p:spPr>
          <p:txBody>
            <a:bodyPr anchor="ctr" rtlCol="false" tIns="0" lIns="0" bIns="0" rIns="0"/>
            <a:lstStyle/>
            <a:p>
              <a:pPr algn="ctr">
                <a:lnSpc>
                  <a:spcPts val="3111"/>
                </a:lnSpc>
              </a:pPr>
            </a:p>
          </p:txBody>
        </p:sp>
      </p:grpSp>
      <p:grpSp>
        <p:nvGrpSpPr>
          <p:cNvPr name="Group 23" id="23"/>
          <p:cNvGrpSpPr/>
          <p:nvPr/>
        </p:nvGrpSpPr>
        <p:grpSpPr>
          <a:xfrm rot="0">
            <a:off x="4348115" y="5971887"/>
            <a:ext cx="2958901" cy="3286413"/>
            <a:chOff x="0" y="0"/>
            <a:chExt cx="926281" cy="1028809"/>
          </a:xfrm>
        </p:grpSpPr>
        <p:sp>
          <p:nvSpPr>
            <p:cNvPr name="Freeform 24" id="24"/>
            <p:cNvSpPr/>
            <p:nvPr/>
          </p:nvSpPr>
          <p:spPr>
            <a:xfrm flipH="false" flipV="false" rot="0">
              <a:off x="0" y="0"/>
              <a:ext cx="926281" cy="1028809"/>
            </a:xfrm>
            <a:custGeom>
              <a:avLst/>
              <a:gdLst/>
              <a:ahLst/>
              <a:cxnLst/>
              <a:rect r="r" b="b" t="t" l="l"/>
              <a:pathLst>
                <a:path h="1028809" w="926281">
                  <a:moveTo>
                    <a:pt x="41864" y="0"/>
                  </a:moveTo>
                  <a:lnTo>
                    <a:pt x="884417" y="0"/>
                  </a:lnTo>
                  <a:cubicBezTo>
                    <a:pt x="895520" y="0"/>
                    <a:pt x="906168" y="4411"/>
                    <a:pt x="914019" y="12262"/>
                  </a:cubicBezTo>
                  <a:cubicBezTo>
                    <a:pt x="921870" y="20113"/>
                    <a:pt x="926281" y="30761"/>
                    <a:pt x="926281" y="41864"/>
                  </a:cubicBezTo>
                  <a:lnTo>
                    <a:pt x="926281" y="986945"/>
                  </a:lnTo>
                  <a:cubicBezTo>
                    <a:pt x="926281" y="998048"/>
                    <a:pt x="921870" y="1008696"/>
                    <a:pt x="914019" y="1016547"/>
                  </a:cubicBezTo>
                  <a:cubicBezTo>
                    <a:pt x="906168" y="1024398"/>
                    <a:pt x="895520" y="1028809"/>
                    <a:pt x="884417" y="1028809"/>
                  </a:cubicBezTo>
                  <a:lnTo>
                    <a:pt x="41864" y="1028809"/>
                  </a:lnTo>
                  <a:cubicBezTo>
                    <a:pt x="30761" y="1028809"/>
                    <a:pt x="20113" y="1024398"/>
                    <a:pt x="12262" y="1016547"/>
                  </a:cubicBezTo>
                  <a:cubicBezTo>
                    <a:pt x="4411" y="1008696"/>
                    <a:pt x="0" y="998048"/>
                    <a:pt x="0" y="986945"/>
                  </a:cubicBezTo>
                  <a:lnTo>
                    <a:pt x="0" y="41864"/>
                  </a:lnTo>
                  <a:cubicBezTo>
                    <a:pt x="0" y="30761"/>
                    <a:pt x="4411" y="20113"/>
                    <a:pt x="12262" y="12262"/>
                  </a:cubicBezTo>
                  <a:cubicBezTo>
                    <a:pt x="20113" y="4411"/>
                    <a:pt x="30761" y="0"/>
                    <a:pt x="41864" y="0"/>
                  </a:cubicBezTo>
                  <a:close/>
                </a:path>
              </a:pathLst>
            </a:custGeom>
            <a:solidFill>
              <a:srgbClr val="48699F"/>
            </a:solidFill>
          </p:spPr>
        </p:sp>
        <p:sp>
          <p:nvSpPr>
            <p:cNvPr name="TextBox 25" id="25"/>
            <p:cNvSpPr txBox="true"/>
            <p:nvPr/>
          </p:nvSpPr>
          <p:spPr>
            <a:xfrm>
              <a:off x="0" y="-38100"/>
              <a:ext cx="926281" cy="1066909"/>
            </a:xfrm>
            <a:prstGeom prst="rect">
              <a:avLst/>
            </a:prstGeom>
          </p:spPr>
          <p:txBody>
            <a:bodyPr anchor="ctr" rtlCol="false" tIns="0" lIns="0" bIns="0" rIns="0"/>
            <a:lstStyle/>
            <a:p>
              <a:pPr algn="ctr">
                <a:lnSpc>
                  <a:spcPts val="3111"/>
                </a:lnSpc>
              </a:pPr>
            </a:p>
          </p:txBody>
        </p:sp>
      </p:grpSp>
      <p:grpSp>
        <p:nvGrpSpPr>
          <p:cNvPr name="Group 26" id="26"/>
          <p:cNvGrpSpPr/>
          <p:nvPr/>
        </p:nvGrpSpPr>
        <p:grpSpPr>
          <a:xfrm rot="0">
            <a:off x="10983965" y="5971887"/>
            <a:ext cx="2958901" cy="3286413"/>
            <a:chOff x="0" y="0"/>
            <a:chExt cx="926281" cy="1028809"/>
          </a:xfrm>
        </p:grpSpPr>
        <p:sp>
          <p:nvSpPr>
            <p:cNvPr name="Freeform 27" id="27"/>
            <p:cNvSpPr/>
            <p:nvPr/>
          </p:nvSpPr>
          <p:spPr>
            <a:xfrm flipH="false" flipV="false" rot="0">
              <a:off x="0" y="0"/>
              <a:ext cx="926281" cy="1028809"/>
            </a:xfrm>
            <a:custGeom>
              <a:avLst/>
              <a:gdLst/>
              <a:ahLst/>
              <a:cxnLst/>
              <a:rect r="r" b="b" t="t" l="l"/>
              <a:pathLst>
                <a:path h="1028809" w="926281">
                  <a:moveTo>
                    <a:pt x="41864" y="0"/>
                  </a:moveTo>
                  <a:lnTo>
                    <a:pt x="884417" y="0"/>
                  </a:lnTo>
                  <a:cubicBezTo>
                    <a:pt x="895520" y="0"/>
                    <a:pt x="906168" y="4411"/>
                    <a:pt x="914019" y="12262"/>
                  </a:cubicBezTo>
                  <a:cubicBezTo>
                    <a:pt x="921870" y="20113"/>
                    <a:pt x="926281" y="30761"/>
                    <a:pt x="926281" y="41864"/>
                  </a:cubicBezTo>
                  <a:lnTo>
                    <a:pt x="926281" y="986945"/>
                  </a:lnTo>
                  <a:cubicBezTo>
                    <a:pt x="926281" y="998048"/>
                    <a:pt x="921870" y="1008696"/>
                    <a:pt x="914019" y="1016547"/>
                  </a:cubicBezTo>
                  <a:cubicBezTo>
                    <a:pt x="906168" y="1024398"/>
                    <a:pt x="895520" y="1028809"/>
                    <a:pt x="884417" y="1028809"/>
                  </a:cubicBezTo>
                  <a:lnTo>
                    <a:pt x="41864" y="1028809"/>
                  </a:lnTo>
                  <a:cubicBezTo>
                    <a:pt x="30761" y="1028809"/>
                    <a:pt x="20113" y="1024398"/>
                    <a:pt x="12262" y="1016547"/>
                  </a:cubicBezTo>
                  <a:cubicBezTo>
                    <a:pt x="4411" y="1008696"/>
                    <a:pt x="0" y="998048"/>
                    <a:pt x="0" y="986945"/>
                  </a:cubicBezTo>
                  <a:lnTo>
                    <a:pt x="0" y="41864"/>
                  </a:lnTo>
                  <a:cubicBezTo>
                    <a:pt x="0" y="30761"/>
                    <a:pt x="4411" y="20113"/>
                    <a:pt x="12262" y="12262"/>
                  </a:cubicBezTo>
                  <a:cubicBezTo>
                    <a:pt x="20113" y="4411"/>
                    <a:pt x="30761" y="0"/>
                    <a:pt x="41864" y="0"/>
                  </a:cubicBezTo>
                  <a:close/>
                </a:path>
              </a:pathLst>
            </a:custGeom>
            <a:solidFill>
              <a:srgbClr val="48699F"/>
            </a:solidFill>
          </p:spPr>
        </p:sp>
        <p:sp>
          <p:nvSpPr>
            <p:cNvPr name="TextBox 28" id="28"/>
            <p:cNvSpPr txBox="true"/>
            <p:nvPr/>
          </p:nvSpPr>
          <p:spPr>
            <a:xfrm>
              <a:off x="0" y="-38100"/>
              <a:ext cx="926281" cy="1066909"/>
            </a:xfrm>
            <a:prstGeom prst="rect">
              <a:avLst/>
            </a:prstGeom>
          </p:spPr>
          <p:txBody>
            <a:bodyPr anchor="ctr" rtlCol="false" tIns="0" lIns="0" bIns="0" rIns="0"/>
            <a:lstStyle/>
            <a:p>
              <a:pPr algn="ctr">
                <a:lnSpc>
                  <a:spcPts val="3111"/>
                </a:lnSpc>
              </a:pPr>
            </a:p>
          </p:txBody>
        </p:sp>
      </p:grpSp>
      <p:grpSp>
        <p:nvGrpSpPr>
          <p:cNvPr name="Group 29" id="29"/>
          <p:cNvGrpSpPr/>
          <p:nvPr/>
        </p:nvGrpSpPr>
        <p:grpSpPr>
          <a:xfrm rot="0">
            <a:off x="14300399" y="5971887"/>
            <a:ext cx="2958901" cy="3286413"/>
            <a:chOff x="0" y="0"/>
            <a:chExt cx="926281" cy="1028809"/>
          </a:xfrm>
        </p:grpSpPr>
        <p:sp>
          <p:nvSpPr>
            <p:cNvPr name="Freeform 30" id="30"/>
            <p:cNvSpPr/>
            <p:nvPr/>
          </p:nvSpPr>
          <p:spPr>
            <a:xfrm flipH="false" flipV="false" rot="0">
              <a:off x="0" y="0"/>
              <a:ext cx="926281" cy="1028809"/>
            </a:xfrm>
            <a:custGeom>
              <a:avLst/>
              <a:gdLst/>
              <a:ahLst/>
              <a:cxnLst/>
              <a:rect r="r" b="b" t="t" l="l"/>
              <a:pathLst>
                <a:path h="1028809" w="926281">
                  <a:moveTo>
                    <a:pt x="41864" y="0"/>
                  </a:moveTo>
                  <a:lnTo>
                    <a:pt x="884417" y="0"/>
                  </a:lnTo>
                  <a:cubicBezTo>
                    <a:pt x="895520" y="0"/>
                    <a:pt x="906168" y="4411"/>
                    <a:pt x="914019" y="12262"/>
                  </a:cubicBezTo>
                  <a:cubicBezTo>
                    <a:pt x="921870" y="20113"/>
                    <a:pt x="926281" y="30761"/>
                    <a:pt x="926281" y="41864"/>
                  </a:cubicBezTo>
                  <a:lnTo>
                    <a:pt x="926281" y="986945"/>
                  </a:lnTo>
                  <a:cubicBezTo>
                    <a:pt x="926281" y="998048"/>
                    <a:pt x="921870" y="1008696"/>
                    <a:pt x="914019" y="1016547"/>
                  </a:cubicBezTo>
                  <a:cubicBezTo>
                    <a:pt x="906168" y="1024398"/>
                    <a:pt x="895520" y="1028809"/>
                    <a:pt x="884417" y="1028809"/>
                  </a:cubicBezTo>
                  <a:lnTo>
                    <a:pt x="41864" y="1028809"/>
                  </a:lnTo>
                  <a:cubicBezTo>
                    <a:pt x="30761" y="1028809"/>
                    <a:pt x="20113" y="1024398"/>
                    <a:pt x="12262" y="1016547"/>
                  </a:cubicBezTo>
                  <a:cubicBezTo>
                    <a:pt x="4411" y="1008696"/>
                    <a:pt x="0" y="998048"/>
                    <a:pt x="0" y="986945"/>
                  </a:cubicBezTo>
                  <a:lnTo>
                    <a:pt x="0" y="41864"/>
                  </a:lnTo>
                  <a:cubicBezTo>
                    <a:pt x="0" y="30761"/>
                    <a:pt x="4411" y="20113"/>
                    <a:pt x="12262" y="12262"/>
                  </a:cubicBezTo>
                  <a:cubicBezTo>
                    <a:pt x="20113" y="4411"/>
                    <a:pt x="30761" y="0"/>
                    <a:pt x="41864" y="0"/>
                  </a:cubicBezTo>
                  <a:close/>
                </a:path>
              </a:pathLst>
            </a:custGeom>
            <a:solidFill>
              <a:srgbClr val="48699F"/>
            </a:solidFill>
          </p:spPr>
        </p:sp>
        <p:sp>
          <p:nvSpPr>
            <p:cNvPr name="TextBox 31" id="31"/>
            <p:cNvSpPr txBox="true"/>
            <p:nvPr/>
          </p:nvSpPr>
          <p:spPr>
            <a:xfrm>
              <a:off x="0" y="-38100"/>
              <a:ext cx="926281" cy="1066909"/>
            </a:xfrm>
            <a:prstGeom prst="rect">
              <a:avLst/>
            </a:prstGeom>
          </p:spPr>
          <p:txBody>
            <a:bodyPr anchor="ctr" rtlCol="false" tIns="0" lIns="0" bIns="0" rIns="0"/>
            <a:lstStyle/>
            <a:p>
              <a:pPr algn="ctr">
                <a:lnSpc>
                  <a:spcPts val="3111"/>
                </a:lnSpc>
              </a:pPr>
            </a:p>
          </p:txBody>
        </p:sp>
      </p:grpSp>
      <p:sp>
        <p:nvSpPr>
          <p:cNvPr name="TextBox 32" id="32"/>
          <p:cNvSpPr txBox="true"/>
          <p:nvPr/>
        </p:nvSpPr>
        <p:spPr>
          <a:xfrm rot="0">
            <a:off x="1028700" y="449214"/>
            <a:ext cx="16651865" cy="2228215"/>
          </a:xfrm>
          <a:prstGeom prst="rect">
            <a:avLst/>
          </a:prstGeom>
        </p:spPr>
        <p:txBody>
          <a:bodyPr anchor="t" rtlCol="false" tIns="0" lIns="0" bIns="0" rIns="0">
            <a:spAutoFit/>
          </a:bodyPr>
          <a:lstStyle/>
          <a:p>
            <a:pPr algn="ctr">
              <a:lnSpc>
                <a:spcPts val="8959"/>
              </a:lnSpc>
            </a:pPr>
            <a:r>
              <a:rPr lang="en-US" b="true" sz="6399">
                <a:solidFill>
                  <a:srgbClr val="FFFFFF"/>
                </a:solidFill>
                <a:latin typeface="Montserrat Bold"/>
                <a:ea typeface="Montserrat Bold"/>
                <a:cs typeface="Montserrat Bold"/>
                <a:sym typeface="Montserrat Bold"/>
              </a:rPr>
              <a:t> SOME SOCIAL ENGINEERING TACTICS USED BY THE ATTACKER</a:t>
            </a:r>
          </a:p>
        </p:txBody>
      </p:sp>
      <p:sp>
        <p:nvSpPr>
          <p:cNvPr name="Freeform 33" id="33"/>
          <p:cNvSpPr/>
          <p:nvPr/>
        </p:nvSpPr>
        <p:spPr>
          <a:xfrm flipH="false" flipV="false" rot="-10800000">
            <a:off x="-116335" y="-82396"/>
            <a:ext cx="4697437" cy="4913254"/>
          </a:xfrm>
          <a:custGeom>
            <a:avLst/>
            <a:gdLst/>
            <a:ahLst/>
            <a:cxnLst/>
            <a:rect r="r" b="b" t="t" l="l"/>
            <a:pathLst>
              <a:path h="4913254" w="4697437">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l="0" t="0" r="0" b="0"/>
            </a:stretch>
          </a:blipFill>
        </p:spPr>
      </p:sp>
      <p:sp>
        <p:nvSpPr>
          <p:cNvPr name="TextBox 34" id="34"/>
          <p:cNvSpPr txBox="true"/>
          <p:nvPr/>
        </p:nvSpPr>
        <p:spPr>
          <a:xfrm rot="0">
            <a:off x="1028700" y="6813645"/>
            <a:ext cx="2820409" cy="2335124"/>
          </a:xfrm>
          <a:prstGeom prst="rect">
            <a:avLst/>
          </a:prstGeom>
        </p:spPr>
        <p:txBody>
          <a:bodyPr anchor="t" rtlCol="false" tIns="0" lIns="0" bIns="0" rIns="0">
            <a:spAutoFit/>
          </a:bodyPr>
          <a:lstStyle/>
          <a:p>
            <a:pPr algn="ctr" marL="317867" indent="-158934" lvl="1">
              <a:lnSpc>
                <a:spcPts val="2061"/>
              </a:lnSpc>
              <a:buFont typeface="Arial"/>
              <a:buChar char="•"/>
            </a:pPr>
            <a:r>
              <a:rPr lang="en-US" sz="1472">
                <a:solidFill>
                  <a:srgbClr val="FFFFFF"/>
                </a:solidFill>
                <a:latin typeface="Montserrat"/>
                <a:ea typeface="Montserrat"/>
                <a:cs typeface="Montserrat"/>
                <a:sym typeface="Montserrat"/>
              </a:rPr>
              <a:t>Pretending to be a trusted entity (bank, company, government, colleague, or even a friend)</a:t>
            </a:r>
          </a:p>
          <a:p>
            <a:pPr algn="ctr" marL="317867" indent="-158934" lvl="1">
              <a:lnSpc>
                <a:spcPts val="2061"/>
              </a:lnSpc>
              <a:buFont typeface="Arial"/>
              <a:buChar char="•"/>
            </a:pPr>
            <a:r>
              <a:rPr lang="en-US" sz="1472">
                <a:solidFill>
                  <a:srgbClr val="FFFFFF"/>
                </a:solidFill>
                <a:latin typeface="Montserrat"/>
                <a:ea typeface="Montserrat"/>
                <a:cs typeface="Montserrat"/>
                <a:sym typeface="Montserrat"/>
              </a:rPr>
              <a:t>Example: An attacker posing as IT support asking for your login to “fix an issue.”</a:t>
            </a:r>
          </a:p>
          <a:p>
            <a:pPr algn="ctr">
              <a:lnSpc>
                <a:spcPts val="2061"/>
              </a:lnSpc>
              <a:spcBef>
                <a:spcPct val="0"/>
              </a:spcBef>
            </a:pPr>
          </a:p>
        </p:txBody>
      </p:sp>
      <p:sp>
        <p:nvSpPr>
          <p:cNvPr name="TextBox 35" id="35"/>
          <p:cNvSpPr txBox="true"/>
          <p:nvPr/>
        </p:nvSpPr>
        <p:spPr>
          <a:xfrm rot="0">
            <a:off x="7688016" y="6813645"/>
            <a:ext cx="2755853" cy="2825688"/>
          </a:xfrm>
          <a:prstGeom prst="rect">
            <a:avLst/>
          </a:prstGeom>
        </p:spPr>
        <p:txBody>
          <a:bodyPr anchor="t" rtlCol="false" tIns="0" lIns="0" bIns="0" rIns="0">
            <a:spAutoFit/>
          </a:bodyPr>
          <a:lstStyle/>
          <a:p>
            <a:pPr algn="ctr" marL="346363" indent="-173182" lvl="1">
              <a:lnSpc>
                <a:spcPts val="2245"/>
              </a:lnSpc>
              <a:buFont typeface="Arial"/>
              <a:buChar char="•"/>
            </a:pPr>
            <a:r>
              <a:rPr lang="en-US" sz="1604">
                <a:solidFill>
                  <a:srgbClr val="FFFFFF"/>
                </a:solidFill>
                <a:latin typeface="Montserrat"/>
                <a:ea typeface="Montserrat"/>
                <a:cs typeface="Montserrat"/>
                <a:sym typeface="Montserrat"/>
              </a:rPr>
              <a:t>People are more likely to follow instructions from someone who appears to be in power.</a:t>
            </a:r>
          </a:p>
          <a:p>
            <a:pPr algn="ctr" marL="346363" indent="-173182" lvl="1">
              <a:lnSpc>
                <a:spcPts val="2245"/>
              </a:lnSpc>
              <a:buFont typeface="Arial"/>
              <a:buChar char="•"/>
            </a:pPr>
            <a:r>
              <a:rPr lang="en-US" sz="1604">
                <a:solidFill>
                  <a:srgbClr val="FFFFFF"/>
                </a:solidFill>
                <a:latin typeface="Montserrat"/>
                <a:ea typeface="Montserrat"/>
                <a:cs typeface="Montserrat"/>
                <a:sym typeface="Montserrat"/>
              </a:rPr>
              <a:t>Example: A phishing email appearing to come from a CEO asking for immediate fund transfer</a:t>
            </a:r>
          </a:p>
          <a:p>
            <a:pPr algn="ctr">
              <a:lnSpc>
                <a:spcPts val="2245"/>
              </a:lnSpc>
              <a:spcBef>
                <a:spcPct val="0"/>
              </a:spcBef>
            </a:pPr>
          </a:p>
        </p:txBody>
      </p:sp>
      <p:sp>
        <p:nvSpPr>
          <p:cNvPr name="TextBox 36" id="36"/>
          <p:cNvSpPr txBox="true"/>
          <p:nvPr/>
        </p:nvSpPr>
        <p:spPr>
          <a:xfrm rot="0">
            <a:off x="4187137" y="6886550"/>
            <a:ext cx="2938904" cy="2173692"/>
          </a:xfrm>
          <a:prstGeom prst="rect">
            <a:avLst/>
          </a:prstGeom>
        </p:spPr>
        <p:txBody>
          <a:bodyPr anchor="t" rtlCol="false" tIns="0" lIns="0" bIns="0" rIns="0">
            <a:spAutoFit/>
          </a:bodyPr>
          <a:lstStyle/>
          <a:p>
            <a:pPr algn="ctr" marL="331768" indent="-165884" lvl="1">
              <a:lnSpc>
                <a:spcPts val="2151"/>
              </a:lnSpc>
              <a:buFont typeface="Arial"/>
              <a:buChar char="•"/>
            </a:pPr>
            <a:r>
              <a:rPr lang="en-US" sz="1536">
                <a:solidFill>
                  <a:srgbClr val="FFFFFF"/>
                </a:solidFill>
                <a:latin typeface="Montserrat"/>
                <a:ea typeface="Montserrat"/>
                <a:cs typeface="Montserrat"/>
                <a:sym typeface="Montserrat"/>
              </a:rPr>
              <a:t>Creating a sense of urgency so the victim acts quickly without thinking.</a:t>
            </a:r>
          </a:p>
          <a:p>
            <a:pPr algn="ctr" marL="331768" indent="-165884" lvl="1">
              <a:lnSpc>
                <a:spcPts val="2151"/>
              </a:lnSpc>
              <a:buFont typeface="Arial"/>
              <a:buChar char="•"/>
            </a:pPr>
            <a:r>
              <a:rPr lang="en-US" sz="1536">
                <a:solidFill>
                  <a:srgbClr val="FFFFFF"/>
                </a:solidFill>
                <a:latin typeface="Montserrat"/>
                <a:ea typeface="Montserrat"/>
                <a:cs typeface="Montserrat"/>
                <a:sym typeface="Montserrat"/>
              </a:rPr>
              <a:t>Example: “Your account will be suspended in 24 hours unless you verify your identity.”</a:t>
            </a:r>
          </a:p>
          <a:p>
            <a:pPr algn="ctr">
              <a:lnSpc>
                <a:spcPts val="2151"/>
              </a:lnSpc>
              <a:spcBef>
                <a:spcPct val="0"/>
              </a:spcBef>
            </a:pPr>
          </a:p>
        </p:txBody>
      </p:sp>
      <p:sp>
        <p:nvSpPr>
          <p:cNvPr name="TextBox 37" id="37"/>
          <p:cNvSpPr txBox="true"/>
          <p:nvPr/>
        </p:nvSpPr>
        <p:spPr>
          <a:xfrm rot="0">
            <a:off x="10980291" y="6893703"/>
            <a:ext cx="2962574" cy="1824735"/>
          </a:xfrm>
          <a:prstGeom prst="rect">
            <a:avLst/>
          </a:prstGeom>
        </p:spPr>
        <p:txBody>
          <a:bodyPr anchor="t" rtlCol="false" tIns="0" lIns="0" bIns="0" rIns="0">
            <a:spAutoFit/>
          </a:bodyPr>
          <a:lstStyle/>
          <a:p>
            <a:pPr algn="ctr" marL="372345" indent="-186172" lvl="1">
              <a:lnSpc>
                <a:spcPts val="2414"/>
              </a:lnSpc>
              <a:buFont typeface="Arial"/>
              <a:buChar char="•"/>
            </a:pPr>
            <a:r>
              <a:rPr lang="en-US" sz="1724">
                <a:solidFill>
                  <a:srgbClr val="FFFFFF"/>
                </a:solidFill>
                <a:latin typeface="Montserrat"/>
                <a:ea typeface="Montserrat"/>
                <a:cs typeface="Montserrat"/>
                <a:sym typeface="Montserrat"/>
              </a:rPr>
              <a:t>Exploiting curiosity or desire for rewards.</a:t>
            </a:r>
          </a:p>
          <a:p>
            <a:pPr algn="ctr" marL="372345" indent="-186172" lvl="1">
              <a:lnSpc>
                <a:spcPts val="2414"/>
              </a:lnSpc>
              <a:buFont typeface="Arial"/>
              <a:buChar char="•"/>
            </a:pPr>
            <a:r>
              <a:rPr lang="en-US" sz="1724">
                <a:solidFill>
                  <a:srgbClr val="FFFFFF"/>
                </a:solidFill>
                <a:latin typeface="Montserrat"/>
                <a:ea typeface="Montserrat"/>
                <a:cs typeface="Montserrat"/>
                <a:sym typeface="Montserrat"/>
              </a:rPr>
              <a:t>Example: “You have won a prize—click here to claim it.”</a:t>
            </a:r>
          </a:p>
          <a:p>
            <a:pPr algn="ctr">
              <a:lnSpc>
                <a:spcPts val="2414"/>
              </a:lnSpc>
              <a:spcBef>
                <a:spcPct val="0"/>
              </a:spcBef>
            </a:pPr>
          </a:p>
        </p:txBody>
      </p:sp>
      <p:sp>
        <p:nvSpPr>
          <p:cNvPr name="TextBox 38" id="38"/>
          <p:cNvSpPr txBox="true"/>
          <p:nvPr/>
        </p:nvSpPr>
        <p:spPr>
          <a:xfrm rot="0">
            <a:off x="14408867" y="7110124"/>
            <a:ext cx="2686334" cy="2201873"/>
          </a:xfrm>
          <a:prstGeom prst="rect">
            <a:avLst/>
          </a:prstGeom>
        </p:spPr>
        <p:txBody>
          <a:bodyPr anchor="t" rtlCol="false" tIns="0" lIns="0" bIns="0" rIns="0">
            <a:spAutoFit/>
          </a:bodyPr>
          <a:lstStyle/>
          <a:p>
            <a:pPr algn="ctr" marL="337626" indent="-168813" lvl="1">
              <a:lnSpc>
                <a:spcPts val="2189"/>
              </a:lnSpc>
              <a:buFont typeface="Arial"/>
              <a:buChar char="•"/>
            </a:pPr>
            <a:r>
              <a:rPr lang="en-US" sz="1563">
                <a:solidFill>
                  <a:srgbClr val="FFFFFF"/>
                </a:solidFill>
                <a:latin typeface="Montserrat"/>
                <a:ea typeface="Montserrat"/>
                <a:cs typeface="Montserrat"/>
                <a:sym typeface="Montserrat"/>
              </a:rPr>
              <a:t>Offering fake “help” in exchange for information.</a:t>
            </a:r>
          </a:p>
          <a:p>
            <a:pPr algn="ctr" marL="337626" indent="-168813" lvl="1">
              <a:lnSpc>
                <a:spcPts val="2189"/>
              </a:lnSpc>
              <a:buFont typeface="Arial"/>
              <a:buChar char="•"/>
            </a:pPr>
            <a:r>
              <a:rPr lang="en-US" sz="1563">
                <a:solidFill>
                  <a:srgbClr val="FFFFFF"/>
                </a:solidFill>
                <a:latin typeface="Montserrat"/>
                <a:ea typeface="Montserrat"/>
                <a:cs typeface="Montserrat"/>
                <a:sym typeface="Montserrat"/>
              </a:rPr>
              <a:t>Example: “We noticed unusual activity on your account, verify here to secure it.”</a:t>
            </a:r>
          </a:p>
          <a:p>
            <a:pPr algn="ctr">
              <a:lnSpc>
                <a:spcPts val="2189"/>
              </a:lnSpc>
              <a:spcBef>
                <a:spcPct val="0"/>
              </a:spcBef>
            </a:pPr>
          </a:p>
        </p:txBody>
      </p:sp>
      <p:sp>
        <p:nvSpPr>
          <p:cNvPr name="TextBox 39" id="39"/>
          <p:cNvSpPr txBox="true"/>
          <p:nvPr/>
        </p:nvSpPr>
        <p:spPr>
          <a:xfrm rot="0">
            <a:off x="1290102" y="6280276"/>
            <a:ext cx="2436096" cy="337293"/>
          </a:xfrm>
          <a:prstGeom prst="rect">
            <a:avLst/>
          </a:prstGeom>
        </p:spPr>
        <p:txBody>
          <a:bodyPr anchor="t" rtlCol="false" tIns="0" lIns="0" bIns="0" rIns="0">
            <a:spAutoFit/>
          </a:bodyPr>
          <a:lstStyle/>
          <a:p>
            <a:pPr algn="ctr">
              <a:lnSpc>
                <a:spcPts val="2708"/>
              </a:lnSpc>
            </a:pPr>
            <a:r>
              <a:rPr lang="en-US" b="true" sz="1934">
                <a:solidFill>
                  <a:srgbClr val="FFFFFF"/>
                </a:solidFill>
                <a:latin typeface="Montserrat Bold"/>
                <a:ea typeface="Montserrat Bold"/>
                <a:cs typeface="Montserrat Bold"/>
                <a:sym typeface="Montserrat Bold"/>
              </a:rPr>
              <a:t>Impersonation</a:t>
            </a:r>
          </a:p>
        </p:txBody>
      </p:sp>
      <p:sp>
        <p:nvSpPr>
          <p:cNvPr name="TextBox 40" id="40"/>
          <p:cNvSpPr txBox="true"/>
          <p:nvPr/>
        </p:nvSpPr>
        <p:spPr>
          <a:xfrm rot="0">
            <a:off x="4609518" y="6280276"/>
            <a:ext cx="2436096" cy="337293"/>
          </a:xfrm>
          <a:prstGeom prst="rect">
            <a:avLst/>
          </a:prstGeom>
        </p:spPr>
        <p:txBody>
          <a:bodyPr anchor="t" rtlCol="false" tIns="0" lIns="0" bIns="0" rIns="0">
            <a:spAutoFit/>
          </a:bodyPr>
          <a:lstStyle/>
          <a:p>
            <a:pPr algn="ctr">
              <a:lnSpc>
                <a:spcPts val="2708"/>
              </a:lnSpc>
            </a:pPr>
            <a:r>
              <a:rPr lang="en-US" b="true" sz="1934">
                <a:solidFill>
                  <a:srgbClr val="FFFFFF"/>
                </a:solidFill>
                <a:latin typeface="Montserrat Bold"/>
                <a:ea typeface="Montserrat Bold"/>
                <a:cs typeface="Montserrat Bold"/>
                <a:sym typeface="Montserrat Bold"/>
              </a:rPr>
              <a:t>Urgency and Fear</a:t>
            </a:r>
          </a:p>
        </p:txBody>
      </p:sp>
      <p:sp>
        <p:nvSpPr>
          <p:cNvPr name="TextBox 41" id="41"/>
          <p:cNvSpPr txBox="true"/>
          <p:nvPr/>
        </p:nvSpPr>
        <p:spPr>
          <a:xfrm rot="0">
            <a:off x="7668966" y="6280236"/>
            <a:ext cx="3058013" cy="337293"/>
          </a:xfrm>
          <a:prstGeom prst="rect">
            <a:avLst/>
          </a:prstGeom>
        </p:spPr>
        <p:txBody>
          <a:bodyPr anchor="t" rtlCol="false" tIns="0" lIns="0" bIns="0" rIns="0">
            <a:spAutoFit/>
          </a:bodyPr>
          <a:lstStyle/>
          <a:p>
            <a:pPr algn="ctr">
              <a:lnSpc>
                <a:spcPts val="2708"/>
              </a:lnSpc>
            </a:pPr>
            <a:r>
              <a:rPr lang="en-US" b="true" sz="1934">
                <a:solidFill>
                  <a:srgbClr val="FFFFFF"/>
                </a:solidFill>
                <a:latin typeface="Montserrat Bold"/>
                <a:ea typeface="Montserrat Bold"/>
                <a:cs typeface="Montserrat Bold"/>
                <a:sym typeface="Montserrat Bold"/>
              </a:rPr>
              <a:t>Authority Exploitation</a:t>
            </a:r>
          </a:p>
        </p:txBody>
      </p:sp>
      <p:sp>
        <p:nvSpPr>
          <p:cNvPr name="TextBox 42" id="42"/>
          <p:cNvSpPr txBox="true"/>
          <p:nvPr/>
        </p:nvSpPr>
        <p:spPr>
          <a:xfrm rot="0">
            <a:off x="11245367" y="6280276"/>
            <a:ext cx="2436096" cy="337293"/>
          </a:xfrm>
          <a:prstGeom prst="rect">
            <a:avLst/>
          </a:prstGeom>
        </p:spPr>
        <p:txBody>
          <a:bodyPr anchor="t" rtlCol="false" tIns="0" lIns="0" bIns="0" rIns="0">
            <a:spAutoFit/>
          </a:bodyPr>
          <a:lstStyle/>
          <a:p>
            <a:pPr algn="ctr">
              <a:lnSpc>
                <a:spcPts val="2708"/>
              </a:lnSpc>
            </a:pPr>
            <a:r>
              <a:rPr lang="en-US" b="true" sz="1934">
                <a:solidFill>
                  <a:srgbClr val="FFFFFF"/>
                </a:solidFill>
                <a:latin typeface="Montserrat Bold"/>
                <a:ea typeface="Montserrat Bold"/>
                <a:cs typeface="Montserrat Bold"/>
                <a:sym typeface="Montserrat Bold"/>
              </a:rPr>
              <a:t>Greed or Curiosity </a:t>
            </a:r>
          </a:p>
        </p:txBody>
      </p:sp>
      <p:sp>
        <p:nvSpPr>
          <p:cNvPr name="TextBox 43" id="43"/>
          <p:cNvSpPr txBox="true"/>
          <p:nvPr/>
        </p:nvSpPr>
        <p:spPr>
          <a:xfrm rot="0">
            <a:off x="14762015" y="6255710"/>
            <a:ext cx="1980036" cy="676093"/>
          </a:xfrm>
          <a:prstGeom prst="rect">
            <a:avLst/>
          </a:prstGeom>
        </p:spPr>
        <p:txBody>
          <a:bodyPr anchor="t" rtlCol="false" tIns="0" lIns="0" bIns="0" rIns="0">
            <a:spAutoFit/>
          </a:bodyPr>
          <a:lstStyle/>
          <a:p>
            <a:pPr algn="ctr">
              <a:lnSpc>
                <a:spcPts val="2708"/>
              </a:lnSpc>
            </a:pPr>
            <a:r>
              <a:rPr lang="en-US" b="true" sz="1934">
                <a:solidFill>
                  <a:srgbClr val="FFFFFF"/>
                </a:solidFill>
                <a:latin typeface="Montserrat Bold"/>
                <a:ea typeface="Montserrat Bold"/>
                <a:cs typeface="Montserrat Bold"/>
                <a:sym typeface="Montserrat Bold"/>
              </a:rPr>
              <a:t>Reciprocity (Fake Help)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DAGvrY503Tk</dc:identifier>
  <dcterms:modified xsi:type="dcterms:W3CDTF">2011-08-01T06:04:30Z</dcterms:modified>
  <cp:revision>1</cp:revision>
  <dc:title>Blue Futuristic Business Presentation</dc:title>
</cp:coreProperties>
</file>